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99"/>
  </p:notesMasterIdLst>
  <p:handoutMasterIdLst>
    <p:handoutMasterId r:id="rId100"/>
  </p:handoutMasterIdLst>
  <p:sldIdLst>
    <p:sldId id="257" r:id="rId2"/>
    <p:sldId id="477" r:id="rId3"/>
    <p:sldId id="624" r:id="rId4"/>
    <p:sldId id="627" r:id="rId5"/>
    <p:sldId id="628" r:id="rId6"/>
    <p:sldId id="640" r:id="rId7"/>
    <p:sldId id="641" r:id="rId8"/>
    <p:sldId id="642" r:id="rId9"/>
    <p:sldId id="643" r:id="rId10"/>
    <p:sldId id="644" r:id="rId11"/>
    <p:sldId id="650" r:id="rId12"/>
    <p:sldId id="649" r:id="rId13"/>
    <p:sldId id="652" r:id="rId14"/>
    <p:sldId id="646" r:id="rId15"/>
    <p:sldId id="647" r:id="rId16"/>
    <p:sldId id="724" r:id="rId17"/>
    <p:sldId id="648" r:id="rId18"/>
    <p:sldId id="651" r:id="rId19"/>
    <p:sldId id="653" r:id="rId20"/>
    <p:sldId id="654" r:id="rId21"/>
    <p:sldId id="655" r:id="rId22"/>
    <p:sldId id="656" r:id="rId23"/>
    <p:sldId id="660" r:id="rId24"/>
    <p:sldId id="657" r:id="rId25"/>
    <p:sldId id="661" r:id="rId26"/>
    <p:sldId id="658" r:id="rId27"/>
    <p:sldId id="659" r:id="rId28"/>
    <p:sldId id="666" r:id="rId29"/>
    <p:sldId id="667" r:id="rId30"/>
    <p:sldId id="663" r:id="rId31"/>
    <p:sldId id="662" r:id="rId32"/>
    <p:sldId id="664" r:id="rId33"/>
    <p:sldId id="670" r:id="rId34"/>
    <p:sldId id="671" r:id="rId35"/>
    <p:sldId id="758" r:id="rId36"/>
    <p:sldId id="672" r:id="rId37"/>
    <p:sldId id="673" r:id="rId38"/>
    <p:sldId id="674" r:id="rId39"/>
    <p:sldId id="690" r:id="rId40"/>
    <p:sldId id="623" r:id="rId41"/>
    <p:sldId id="692" r:id="rId42"/>
    <p:sldId id="693" r:id="rId43"/>
    <p:sldId id="694" r:id="rId44"/>
    <p:sldId id="695" r:id="rId45"/>
    <p:sldId id="574" r:id="rId46"/>
    <p:sldId id="696" r:id="rId47"/>
    <p:sldId id="697" r:id="rId48"/>
    <p:sldId id="727" r:id="rId49"/>
    <p:sldId id="698" r:id="rId50"/>
    <p:sldId id="699" r:id="rId51"/>
    <p:sldId id="701" r:id="rId52"/>
    <p:sldId id="703" r:id="rId53"/>
    <p:sldId id="704" r:id="rId54"/>
    <p:sldId id="706" r:id="rId55"/>
    <p:sldId id="707" r:id="rId56"/>
    <p:sldId id="708" r:id="rId57"/>
    <p:sldId id="705" r:id="rId58"/>
    <p:sldId id="712" r:id="rId59"/>
    <p:sldId id="713" r:id="rId60"/>
    <p:sldId id="714" r:id="rId61"/>
    <p:sldId id="715" r:id="rId62"/>
    <p:sldId id="759" r:id="rId63"/>
    <p:sldId id="716" r:id="rId64"/>
    <p:sldId id="717" r:id="rId65"/>
    <p:sldId id="718" r:id="rId66"/>
    <p:sldId id="719" r:id="rId67"/>
    <p:sldId id="726" r:id="rId68"/>
    <p:sldId id="594" r:id="rId69"/>
    <p:sldId id="728" r:id="rId70"/>
    <p:sldId id="729" r:id="rId71"/>
    <p:sldId id="730" r:id="rId72"/>
    <p:sldId id="757" r:id="rId73"/>
    <p:sldId id="731" r:id="rId74"/>
    <p:sldId id="732" r:id="rId75"/>
    <p:sldId id="734" r:id="rId76"/>
    <p:sldId id="735" r:id="rId77"/>
    <p:sldId id="736" r:id="rId78"/>
    <p:sldId id="737" r:id="rId79"/>
    <p:sldId id="739" r:id="rId80"/>
    <p:sldId id="740" r:id="rId81"/>
    <p:sldId id="741" r:id="rId82"/>
    <p:sldId id="742" r:id="rId83"/>
    <p:sldId id="743" r:id="rId84"/>
    <p:sldId id="744" r:id="rId85"/>
    <p:sldId id="745" r:id="rId86"/>
    <p:sldId id="746" r:id="rId87"/>
    <p:sldId id="747" r:id="rId88"/>
    <p:sldId id="748" r:id="rId89"/>
    <p:sldId id="749" r:id="rId90"/>
    <p:sldId id="750" r:id="rId91"/>
    <p:sldId id="751" r:id="rId92"/>
    <p:sldId id="752" r:id="rId93"/>
    <p:sldId id="753" r:id="rId94"/>
    <p:sldId id="754" r:id="rId95"/>
    <p:sldId id="755" r:id="rId96"/>
    <p:sldId id="756" r:id="rId97"/>
    <p:sldId id="738" r:id="rId98"/>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CCFF"/>
    <a:srgbClr val="66FF66"/>
    <a:srgbClr val="FF33CC"/>
    <a:srgbClr val="9900CC"/>
    <a:srgbClr val="00CC99"/>
    <a:srgbClr val="00CCFF"/>
    <a:srgbClr val="FF99FF"/>
    <a:srgbClr val="FF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7" autoAdjust="0"/>
    <p:restoredTop sz="85810" autoAdjust="0"/>
  </p:normalViewPr>
  <p:slideViewPr>
    <p:cSldViewPr>
      <p:cViewPr varScale="1">
        <p:scale>
          <a:sx n="69" d="100"/>
          <a:sy n="69" d="100"/>
        </p:scale>
        <p:origin x="930" y="60"/>
      </p:cViewPr>
      <p:guideLst>
        <p:guide orient="horz" pos="2160"/>
        <p:guide pos="2880"/>
      </p:guideLst>
    </p:cSldViewPr>
  </p:slideViewPr>
  <p:outlineViewPr>
    <p:cViewPr>
      <p:scale>
        <a:sx n="33" d="100"/>
        <a:sy n="33" d="100"/>
      </p:scale>
      <p:origin x="0" y="-21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5659" cy="496411"/>
          </a:xfrm>
          <a:prstGeom prst="rect">
            <a:avLst/>
          </a:prstGeom>
        </p:spPr>
        <p:txBody>
          <a:bodyPr vert="horz" lIns="92720" tIns="46360" rIns="92720" bIns="46360" rtlCol="0"/>
          <a:lstStyle>
            <a:lvl1pPr algn="l">
              <a:defRPr sz="1200"/>
            </a:lvl1pPr>
          </a:lstStyle>
          <a:p>
            <a:endParaRPr lang="en-US"/>
          </a:p>
        </p:txBody>
      </p:sp>
      <p:sp>
        <p:nvSpPr>
          <p:cNvPr id="3" name="Veri Yer Tutucusu 2"/>
          <p:cNvSpPr>
            <a:spLocks noGrp="1"/>
          </p:cNvSpPr>
          <p:nvPr>
            <p:ph type="dt" sz="quarter" idx="1"/>
          </p:nvPr>
        </p:nvSpPr>
        <p:spPr>
          <a:xfrm>
            <a:off x="3850445" y="1"/>
            <a:ext cx="2945659" cy="496411"/>
          </a:xfrm>
          <a:prstGeom prst="rect">
            <a:avLst/>
          </a:prstGeom>
        </p:spPr>
        <p:txBody>
          <a:bodyPr vert="horz" lIns="92720" tIns="46360" rIns="92720" bIns="46360" rtlCol="0"/>
          <a:lstStyle>
            <a:lvl1pPr algn="r">
              <a:defRPr sz="1200"/>
            </a:lvl1pPr>
          </a:lstStyle>
          <a:p>
            <a:fld id="{3A8F268C-F70C-49F0-B0C4-686CF03B11C5}" type="datetimeFigureOut">
              <a:rPr lang="en-US" smtClean="0"/>
              <a:pPr/>
              <a:t>12/9/2019</a:t>
            </a:fld>
            <a:endParaRPr lang="en-US"/>
          </a:p>
        </p:txBody>
      </p:sp>
      <p:sp>
        <p:nvSpPr>
          <p:cNvPr id="4" name="Altbilgi Yer Tutucusu 3"/>
          <p:cNvSpPr>
            <a:spLocks noGrp="1"/>
          </p:cNvSpPr>
          <p:nvPr>
            <p:ph type="ftr" sz="quarter" idx="2"/>
          </p:nvPr>
        </p:nvSpPr>
        <p:spPr>
          <a:xfrm>
            <a:off x="1" y="9430091"/>
            <a:ext cx="2945659" cy="496411"/>
          </a:xfrm>
          <a:prstGeom prst="rect">
            <a:avLst/>
          </a:prstGeom>
        </p:spPr>
        <p:txBody>
          <a:bodyPr vert="horz" lIns="92720" tIns="46360" rIns="92720" bIns="46360" rtlCol="0" anchor="b"/>
          <a:lstStyle>
            <a:lvl1pPr algn="l">
              <a:defRPr sz="1200"/>
            </a:lvl1pPr>
          </a:lstStyle>
          <a:p>
            <a:endParaRPr lang="en-US"/>
          </a:p>
        </p:txBody>
      </p:sp>
      <p:sp>
        <p:nvSpPr>
          <p:cNvPr id="5" name="Slayt Numarası Yer Tutucusu 4"/>
          <p:cNvSpPr>
            <a:spLocks noGrp="1"/>
          </p:cNvSpPr>
          <p:nvPr>
            <p:ph type="sldNum" sz="quarter" idx="3"/>
          </p:nvPr>
        </p:nvSpPr>
        <p:spPr>
          <a:xfrm>
            <a:off x="3850445" y="9430091"/>
            <a:ext cx="2945659" cy="496411"/>
          </a:xfrm>
          <a:prstGeom prst="rect">
            <a:avLst/>
          </a:prstGeom>
        </p:spPr>
        <p:txBody>
          <a:bodyPr vert="horz" lIns="92720" tIns="46360" rIns="92720" bIns="46360" rtlCol="0" anchor="b"/>
          <a:lstStyle>
            <a:lvl1pPr algn="r">
              <a:defRPr sz="1200"/>
            </a:lvl1pPr>
          </a:lstStyle>
          <a:p>
            <a:fld id="{1707560D-35B0-4915-8011-F64167D3E27C}" type="slidenum">
              <a:rPr lang="en-US" smtClean="0"/>
              <a:pPr/>
              <a:t>‹#›</a:t>
            </a:fld>
            <a:endParaRPr lang="en-US"/>
          </a:p>
        </p:txBody>
      </p:sp>
    </p:spTree>
    <p:extLst>
      <p:ext uri="{BB962C8B-B14F-4D97-AF65-F5344CB8AC3E}">
        <p14:creationId xmlns:p14="http://schemas.microsoft.com/office/powerpoint/2010/main" val="317812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5659" cy="496411"/>
          </a:xfrm>
          <a:prstGeom prst="rect">
            <a:avLst/>
          </a:prstGeom>
        </p:spPr>
        <p:txBody>
          <a:bodyPr vert="horz" lIns="92720" tIns="46360" rIns="92720" bIns="46360" rtlCol="0"/>
          <a:lstStyle>
            <a:lvl1pPr algn="l">
              <a:defRPr sz="1200"/>
            </a:lvl1pPr>
          </a:lstStyle>
          <a:p>
            <a:endParaRPr lang="tr-TR"/>
          </a:p>
        </p:txBody>
      </p:sp>
      <p:sp>
        <p:nvSpPr>
          <p:cNvPr id="3" name="Veri Yer Tutucusu 2"/>
          <p:cNvSpPr>
            <a:spLocks noGrp="1"/>
          </p:cNvSpPr>
          <p:nvPr>
            <p:ph type="dt" idx="1"/>
          </p:nvPr>
        </p:nvSpPr>
        <p:spPr>
          <a:xfrm>
            <a:off x="3850445" y="1"/>
            <a:ext cx="2945659" cy="496411"/>
          </a:xfrm>
          <a:prstGeom prst="rect">
            <a:avLst/>
          </a:prstGeom>
        </p:spPr>
        <p:txBody>
          <a:bodyPr vert="horz" lIns="92720" tIns="46360" rIns="92720" bIns="46360" rtlCol="0"/>
          <a:lstStyle>
            <a:lvl1pPr algn="r">
              <a:defRPr sz="1200"/>
            </a:lvl1pPr>
          </a:lstStyle>
          <a:p>
            <a:fld id="{D4D8D49A-C2D0-4933-8B72-2FD0A125F63B}" type="datetimeFigureOut">
              <a:rPr lang="tr-TR" smtClean="0"/>
              <a:pPr/>
              <a:t>09.12.2019</a:t>
            </a:fld>
            <a:endParaRPr lang="tr-TR"/>
          </a:p>
        </p:txBody>
      </p:sp>
      <p:sp>
        <p:nvSpPr>
          <p:cNvPr id="4" name="Slayt Görüntüsü Yer Tutucusu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720" tIns="46360" rIns="92720" bIns="46360" rtlCol="0" anchor="ctr"/>
          <a:lstStyle/>
          <a:p>
            <a:endParaRPr lang="tr-TR"/>
          </a:p>
        </p:txBody>
      </p:sp>
      <p:sp>
        <p:nvSpPr>
          <p:cNvPr id="5" name="Not Yer Tutucusu 4"/>
          <p:cNvSpPr>
            <a:spLocks noGrp="1"/>
          </p:cNvSpPr>
          <p:nvPr>
            <p:ph type="body" sz="quarter" idx="3"/>
          </p:nvPr>
        </p:nvSpPr>
        <p:spPr>
          <a:xfrm>
            <a:off x="679768" y="4715907"/>
            <a:ext cx="5438140" cy="4467701"/>
          </a:xfrm>
          <a:prstGeom prst="rect">
            <a:avLst/>
          </a:prstGeom>
        </p:spPr>
        <p:txBody>
          <a:bodyPr vert="horz" lIns="92720" tIns="46360" rIns="92720" bIns="4636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30091"/>
            <a:ext cx="2945659" cy="496411"/>
          </a:xfrm>
          <a:prstGeom prst="rect">
            <a:avLst/>
          </a:prstGeom>
        </p:spPr>
        <p:txBody>
          <a:bodyPr vert="horz" lIns="92720" tIns="46360" rIns="92720" bIns="4636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5" y="9430091"/>
            <a:ext cx="2945659" cy="496411"/>
          </a:xfrm>
          <a:prstGeom prst="rect">
            <a:avLst/>
          </a:prstGeom>
        </p:spPr>
        <p:txBody>
          <a:bodyPr vert="horz" lIns="92720" tIns="46360" rIns="92720" bIns="46360" rtlCol="0" anchor="b"/>
          <a:lstStyle>
            <a:lvl1pPr algn="r">
              <a:defRPr sz="1200"/>
            </a:lvl1pPr>
          </a:lstStyle>
          <a:p>
            <a:fld id="{12EC1DAD-586B-4E12-A98A-E25196D4F754}" type="slidenum">
              <a:rPr lang="tr-TR" smtClean="0"/>
              <a:pPr/>
              <a:t>‹#›</a:t>
            </a:fld>
            <a:endParaRPr lang="tr-TR"/>
          </a:p>
        </p:txBody>
      </p:sp>
    </p:spTree>
    <p:extLst>
      <p:ext uri="{BB962C8B-B14F-4D97-AF65-F5344CB8AC3E}">
        <p14:creationId xmlns:p14="http://schemas.microsoft.com/office/powerpoint/2010/main" val="2891443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7129043-88A1-445B-9471-234B3D529ED4}" type="slidenum">
              <a:rPr lang="tr-TR" smtClean="0"/>
              <a:pPr>
                <a:defRPr/>
              </a:pPr>
              <a:t>1</a:t>
            </a:fld>
            <a:endParaRPr lang="tr-TR"/>
          </a:p>
        </p:txBody>
      </p:sp>
      <p:sp>
        <p:nvSpPr>
          <p:cNvPr id="5" name="Üstbilgi Yer Tutucusu 4"/>
          <p:cNvSpPr>
            <a:spLocks noGrp="1"/>
          </p:cNvSpPr>
          <p:nvPr>
            <p:ph type="hdr" sz="quarter" idx="11"/>
          </p:nvPr>
        </p:nvSpPr>
        <p:spPr/>
        <p:txBody>
          <a:bodyPr/>
          <a:lstStyle/>
          <a:p>
            <a:pPr>
              <a:defRPr/>
            </a:pPr>
            <a:endParaRPr lang="tr-TR"/>
          </a:p>
        </p:txBody>
      </p:sp>
    </p:spTree>
    <p:extLst>
      <p:ext uri="{BB962C8B-B14F-4D97-AF65-F5344CB8AC3E}">
        <p14:creationId xmlns:p14="http://schemas.microsoft.com/office/powerpoint/2010/main" val="405569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10</a:t>
            </a:fld>
            <a:endParaRPr lang="tr-TR"/>
          </a:p>
        </p:txBody>
      </p:sp>
    </p:spTree>
    <p:extLst>
      <p:ext uri="{BB962C8B-B14F-4D97-AF65-F5344CB8AC3E}">
        <p14:creationId xmlns:p14="http://schemas.microsoft.com/office/powerpoint/2010/main" val="383118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11</a:t>
            </a:fld>
            <a:endParaRPr lang="tr-TR"/>
          </a:p>
        </p:txBody>
      </p:sp>
    </p:spTree>
    <p:extLst>
      <p:ext uri="{BB962C8B-B14F-4D97-AF65-F5344CB8AC3E}">
        <p14:creationId xmlns:p14="http://schemas.microsoft.com/office/powerpoint/2010/main" val="62918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12</a:t>
            </a:fld>
            <a:endParaRPr lang="tr-TR"/>
          </a:p>
        </p:txBody>
      </p:sp>
    </p:spTree>
    <p:extLst>
      <p:ext uri="{BB962C8B-B14F-4D97-AF65-F5344CB8AC3E}">
        <p14:creationId xmlns:p14="http://schemas.microsoft.com/office/powerpoint/2010/main" val="281861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13</a:t>
            </a:fld>
            <a:endParaRPr lang="tr-TR"/>
          </a:p>
        </p:txBody>
      </p:sp>
    </p:spTree>
    <p:extLst>
      <p:ext uri="{BB962C8B-B14F-4D97-AF65-F5344CB8AC3E}">
        <p14:creationId xmlns:p14="http://schemas.microsoft.com/office/powerpoint/2010/main" val="403157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14</a:t>
            </a:fld>
            <a:endParaRPr lang="tr-TR"/>
          </a:p>
        </p:txBody>
      </p:sp>
    </p:spTree>
    <p:extLst>
      <p:ext uri="{BB962C8B-B14F-4D97-AF65-F5344CB8AC3E}">
        <p14:creationId xmlns:p14="http://schemas.microsoft.com/office/powerpoint/2010/main" val="832448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15</a:t>
            </a:fld>
            <a:endParaRPr lang="tr-TR"/>
          </a:p>
        </p:txBody>
      </p:sp>
    </p:spTree>
    <p:extLst>
      <p:ext uri="{BB962C8B-B14F-4D97-AF65-F5344CB8AC3E}">
        <p14:creationId xmlns:p14="http://schemas.microsoft.com/office/powerpoint/2010/main" val="57485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16</a:t>
            </a:fld>
            <a:endParaRPr lang="tr-TR"/>
          </a:p>
        </p:txBody>
      </p:sp>
    </p:spTree>
    <p:extLst>
      <p:ext uri="{BB962C8B-B14F-4D97-AF65-F5344CB8AC3E}">
        <p14:creationId xmlns:p14="http://schemas.microsoft.com/office/powerpoint/2010/main" val="319756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17</a:t>
            </a:fld>
            <a:endParaRPr lang="tr-TR"/>
          </a:p>
        </p:txBody>
      </p:sp>
    </p:spTree>
    <p:extLst>
      <p:ext uri="{BB962C8B-B14F-4D97-AF65-F5344CB8AC3E}">
        <p14:creationId xmlns:p14="http://schemas.microsoft.com/office/powerpoint/2010/main" val="3387266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18</a:t>
            </a:fld>
            <a:endParaRPr lang="tr-TR"/>
          </a:p>
        </p:txBody>
      </p:sp>
    </p:spTree>
    <p:extLst>
      <p:ext uri="{BB962C8B-B14F-4D97-AF65-F5344CB8AC3E}">
        <p14:creationId xmlns:p14="http://schemas.microsoft.com/office/powerpoint/2010/main" val="338680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19</a:t>
            </a:fld>
            <a:endParaRPr lang="tr-TR"/>
          </a:p>
        </p:txBody>
      </p:sp>
    </p:spTree>
    <p:extLst>
      <p:ext uri="{BB962C8B-B14F-4D97-AF65-F5344CB8AC3E}">
        <p14:creationId xmlns:p14="http://schemas.microsoft.com/office/powerpoint/2010/main" val="67644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7129043-88A1-445B-9471-234B3D529ED4}" type="slidenum">
              <a:rPr lang="tr-TR" smtClean="0"/>
              <a:pPr>
                <a:defRPr/>
              </a:pPr>
              <a:t>2</a:t>
            </a:fld>
            <a:endParaRPr lang="tr-TR"/>
          </a:p>
        </p:txBody>
      </p:sp>
      <p:sp>
        <p:nvSpPr>
          <p:cNvPr id="5" name="Üstbilgi Yer Tutucusu 4"/>
          <p:cNvSpPr>
            <a:spLocks noGrp="1"/>
          </p:cNvSpPr>
          <p:nvPr>
            <p:ph type="hdr" sz="quarter" idx="11"/>
          </p:nvPr>
        </p:nvSpPr>
        <p:spPr/>
        <p:txBody>
          <a:bodyPr/>
          <a:lstStyle/>
          <a:p>
            <a:pPr>
              <a:defRPr/>
            </a:pPr>
            <a:endParaRPr lang="tr-TR"/>
          </a:p>
        </p:txBody>
      </p:sp>
    </p:spTree>
    <p:extLst>
      <p:ext uri="{BB962C8B-B14F-4D97-AF65-F5344CB8AC3E}">
        <p14:creationId xmlns:p14="http://schemas.microsoft.com/office/powerpoint/2010/main" val="4055692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20</a:t>
            </a:fld>
            <a:endParaRPr lang="tr-TR"/>
          </a:p>
        </p:txBody>
      </p:sp>
    </p:spTree>
    <p:extLst>
      <p:ext uri="{BB962C8B-B14F-4D97-AF65-F5344CB8AC3E}">
        <p14:creationId xmlns:p14="http://schemas.microsoft.com/office/powerpoint/2010/main" val="392930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21</a:t>
            </a:fld>
            <a:endParaRPr lang="tr-TR"/>
          </a:p>
        </p:txBody>
      </p:sp>
    </p:spTree>
    <p:extLst>
      <p:ext uri="{BB962C8B-B14F-4D97-AF65-F5344CB8AC3E}">
        <p14:creationId xmlns:p14="http://schemas.microsoft.com/office/powerpoint/2010/main" val="3948782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22</a:t>
            </a:fld>
            <a:endParaRPr lang="tr-TR"/>
          </a:p>
        </p:txBody>
      </p:sp>
    </p:spTree>
    <p:extLst>
      <p:ext uri="{BB962C8B-B14F-4D97-AF65-F5344CB8AC3E}">
        <p14:creationId xmlns:p14="http://schemas.microsoft.com/office/powerpoint/2010/main" val="1574630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23</a:t>
            </a:fld>
            <a:endParaRPr lang="tr-TR"/>
          </a:p>
        </p:txBody>
      </p:sp>
    </p:spTree>
    <p:extLst>
      <p:ext uri="{BB962C8B-B14F-4D97-AF65-F5344CB8AC3E}">
        <p14:creationId xmlns:p14="http://schemas.microsoft.com/office/powerpoint/2010/main" val="3992112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24</a:t>
            </a:fld>
            <a:endParaRPr lang="tr-TR"/>
          </a:p>
        </p:txBody>
      </p:sp>
    </p:spTree>
    <p:extLst>
      <p:ext uri="{BB962C8B-B14F-4D97-AF65-F5344CB8AC3E}">
        <p14:creationId xmlns:p14="http://schemas.microsoft.com/office/powerpoint/2010/main" val="779020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Verdana" panose="020B0604030504040204" pitchFamily="34" charset="0"/>
                <a:ea typeface="Verdana" panose="020B0604030504040204" pitchFamily="34" charset="0"/>
                <a:cs typeface="Verdana" panose="020B0604030504040204" pitchFamily="34" charset="0"/>
              </a:rPr>
              <a:t> </a:t>
            </a:r>
          </a:p>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25</a:t>
            </a:fld>
            <a:endParaRPr lang="tr-TR"/>
          </a:p>
        </p:txBody>
      </p:sp>
    </p:spTree>
    <p:extLst>
      <p:ext uri="{BB962C8B-B14F-4D97-AF65-F5344CB8AC3E}">
        <p14:creationId xmlns:p14="http://schemas.microsoft.com/office/powerpoint/2010/main" val="1541609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26</a:t>
            </a:fld>
            <a:endParaRPr lang="tr-TR"/>
          </a:p>
        </p:txBody>
      </p:sp>
    </p:spTree>
    <p:extLst>
      <p:ext uri="{BB962C8B-B14F-4D97-AF65-F5344CB8AC3E}">
        <p14:creationId xmlns:p14="http://schemas.microsoft.com/office/powerpoint/2010/main" val="3578634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27</a:t>
            </a:fld>
            <a:endParaRPr lang="tr-TR"/>
          </a:p>
        </p:txBody>
      </p:sp>
    </p:spTree>
    <p:extLst>
      <p:ext uri="{BB962C8B-B14F-4D97-AF65-F5344CB8AC3E}">
        <p14:creationId xmlns:p14="http://schemas.microsoft.com/office/powerpoint/2010/main" val="440506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28</a:t>
            </a:fld>
            <a:endParaRPr lang="tr-TR"/>
          </a:p>
        </p:txBody>
      </p:sp>
    </p:spTree>
    <p:extLst>
      <p:ext uri="{BB962C8B-B14F-4D97-AF65-F5344CB8AC3E}">
        <p14:creationId xmlns:p14="http://schemas.microsoft.com/office/powerpoint/2010/main" val="312171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29</a:t>
            </a:fld>
            <a:endParaRPr lang="tr-TR"/>
          </a:p>
        </p:txBody>
      </p:sp>
    </p:spTree>
    <p:extLst>
      <p:ext uri="{BB962C8B-B14F-4D97-AF65-F5344CB8AC3E}">
        <p14:creationId xmlns:p14="http://schemas.microsoft.com/office/powerpoint/2010/main" val="305726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3</a:t>
            </a:fld>
            <a:endParaRPr lang="tr-TR"/>
          </a:p>
        </p:txBody>
      </p:sp>
    </p:spTree>
    <p:extLst>
      <p:ext uri="{BB962C8B-B14F-4D97-AF65-F5344CB8AC3E}">
        <p14:creationId xmlns:p14="http://schemas.microsoft.com/office/powerpoint/2010/main" val="90170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30</a:t>
            </a:fld>
            <a:endParaRPr lang="tr-TR"/>
          </a:p>
        </p:txBody>
      </p:sp>
    </p:spTree>
    <p:extLst>
      <p:ext uri="{BB962C8B-B14F-4D97-AF65-F5344CB8AC3E}">
        <p14:creationId xmlns:p14="http://schemas.microsoft.com/office/powerpoint/2010/main" val="336237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31</a:t>
            </a:fld>
            <a:endParaRPr lang="tr-TR"/>
          </a:p>
        </p:txBody>
      </p:sp>
    </p:spTree>
    <p:extLst>
      <p:ext uri="{BB962C8B-B14F-4D97-AF65-F5344CB8AC3E}">
        <p14:creationId xmlns:p14="http://schemas.microsoft.com/office/powerpoint/2010/main" val="1333108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32</a:t>
            </a:fld>
            <a:endParaRPr lang="tr-TR"/>
          </a:p>
        </p:txBody>
      </p:sp>
    </p:spTree>
    <p:extLst>
      <p:ext uri="{BB962C8B-B14F-4D97-AF65-F5344CB8AC3E}">
        <p14:creationId xmlns:p14="http://schemas.microsoft.com/office/powerpoint/2010/main" val="1914684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33</a:t>
            </a:fld>
            <a:endParaRPr lang="tr-TR"/>
          </a:p>
        </p:txBody>
      </p:sp>
    </p:spTree>
    <p:extLst>
      <p:ext uri="{BB962C8B-B14F-4D97-AF65-F5344CB8AC3E}">
        <p14:creationId xmlns:p14="http://schemas.microsoft.com/office/powerpoint/2010/main" val="2328890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34</a:t>
            </a:fld>
            <a:endParaRPr lang="tr-TR"/>
          </a:p>
        </p:txBody>
      </p:sp>
    </p:spTree>
    <p:extLst>
      <p:ext uri="{BB962C8B-B14F-4D97-AF65-F5344CB8AC3E}">
        <p14:creationId xmlns:p14="http://schemas.microsoft.com/office/powerpoint/2010/main" val="1384114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35</a:t>
            </a:fld>
            <a:endParaRPr lang="tr-TR"/>
          </a:p>
        </p:txBody>
      </p:sp>
    </p:spTree>
    <p:extLst>
      <p:ext uri="{BB962C8B-B14F-4D97-AF65-F5344CB8AC3E}">
        <p14:creationId xmlns:p14="http://schemas.microsoft.com/office/powerpoint/2010/main" val="1738424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36</a:t>
            </a:fld>
            <a:endParaRPr lang="tr-TR"/>
          </a:p>
        </p:txBody>
      </p:sp>
    </p:spTree>
    <p:extLst>
      <p:ext uri="{BB962C8B-B14F-4D97-AF65-F5344CB8AC3E}">
        <p14:creationId xmlns:p14="http://schemas.microsoft.com/office/powerpoint/2010/main" val="2625951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37</a:t>
            </a:fld>
            <a:endParaRPr lang="tr-TR"/>
          </a:p>
        </p:txBody>
      </p:sp>
    </p:spTree>
    <p:extLst>
      <p:ext uri="{BB962C8B-B14F-4D97-AF65-F5344CB8AC3E}">
        <p14:creationId xmlns:p14="http://schemas.microsoft.com/office/powerpoint/2010/main" val="1078600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38</a:t>
            </a:fld>
            <a:endParaRPr lang="tr-TR"/>
          </a:p>
        </p:txBody>
      </p:sp>
    </p:spTree>
    <p:extLst>
      <p:ext uri="{BB962C8B-B14F-4D97-AF65-F5344CB8AC3E}">
        <p14:creationId xmlns:p14="http://schemas.microsoft.com/office/powerpoint/2010/main" val="4089591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a:xfrm>
            <a:off x="679609" y="4716471"/>
            <a:ext cx="5545292" cy="4834422"/>
          </a:xfrm>
        </p:spPr>
        <p:txBody>
          <a:bodyPr/>
          <a:lstStyle/>
          <a:p>
            <a:pPr algn="just"/>
            <a:endParaRPr lang="tr-TR" sz="1100" dirty="0">
              <a:latin typeface="Verdana" panose="020B0604030504040204" pitchFamily="34" charset="0"/>
              <a:ea typeface="Verdana" panose="020B0604030504040204" pitchFamily="34" charset="0"/>
              <a:cs typeface="Verdana" panose="020B0604030504040204" pitchFamily="34" charset="0"/>
            </a:endParaRPr>
          </a:p>
          <a:p>
            <a:pPr algn="just"/>
            <a:endParaRPr lang="tr-TR"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solidFill>
                  <a:srgbClr val="000000"/>
                </a:solidFill>
              </a:rPr>
              <a:pPr>
                <a:defRPr/>
              </a:pPr>
              <a:t>39</a:t>
            </a:fld>
            <a:endParaRPr lang="tr-TR">
              <a:solidFill>
                <a:srgbClr val="000000"/>
              </a:solidFill>
            </a:endParaRPr>
          </a:p>
        </p:txBody>
      </p:sp>
    </p:spTree>
    <p:extLst>
      <p:ext uri="{BB962C8B-B14F-4D97-AF65-F5344CB8AC3E}">
        <p14:creationId xmlns:p14="http://schemas.microsoft.com/office/powerpoint/2010/main" val="54285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4</a:t>
            </a:fld>
            <a:endParaRPr lang="tr-TR"/>
          </a:p>
        </p:txBody>
      </p:sp>
    </p:spTree>
    <p:extLst>
      <p:ext uri="{BB962C8B-B14F-4D97-AF65-F5344CB8AC3E}">
        <p14:creationId xmlns:p14="http://schemas.microsoft.com/office/powerpoint/2010/main" val="3647072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40</a:t>
            </a:fld>
            <a:endParaRPr lang="tr-TR"/>
          </a:p>
        </p:txBody>
      </p:sp>
    </p:spTree>
    <p:extLst>
      <p:ext uri="{BB962C8B-B14F-4D97-AF65-F5344CB8AC3E}">
        <p14:creationId xmlns:p14="http://schemas.microsoft.com/office/powerpoint/2010/main" val="3889905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41</a:t>
            </a:fld>
            <a:endParaRPr lang="tr-TR"/>
          </a:p>
        </p:txBody>
      </p:sp>
    </p:spTree>
    <p:extLst>
      <p:ext uri="{BB962C8B-B14F-4D97-AF65-F5344CB8AC3E}">
        <p14:creationId xmlns:p14="http://schemas.microsoft.com/office/powerpoint/2010/main" val="935764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gn="just">
              <a:spcBef>
                <a:spcPts val="0"/>
              </a:spcBef>
              <a:buClr>
                <a:schemeClr val="accent6"/>
              </a:buClr>
              <a:buFont typeface="Wingdings" pitchFamily="2" charset="2"/>
              <a:buNone/>
            </a:pPr>
            <a:endParaRPr lang="tr-TR" sz="1200" dirty="0">
              <a:solidFill>
                <a:srgbClr val="1F497D"/>
              </a:solidFill>
              <a:cs typeface="Times New Roman" pitchFamily="18" charset="0"/>
            </a:endParaRPr>
          </a:p>
          <a:p>
            <a:pPr lvl="0" algn="just">
              <a:spcBef>
                <a:spcPts val="0"/>
              </a:spcBef>
              <a:buClr>
                <a:schemeClr val="accent6"/>
              </a:buClr>
              <a:buFont typeface="Wingdings" pitchFamily="2" charset="2"/>
              <a:buNone/>
            </a:pPr>
            <a:endParaRPr lang="tr-TR" sz="1200" dirty="0">
              <a:solidFill>
                <a:srgbClr val="1F497D"/>
              </a:solidFill>
              <a:cs typeface="Times New Roman" pitchFamily="18" charset="0"/>
            </a:endParaRPr>
          </a:p>
        </p:txBody>
      </p:sp>
      <p:sp>
        <p:nvSpPr>
          <p:cNvPr id="4" name="Slayt Numarası Yer Tutucusu 3"/>
          <p:cNvSpPr>
            <a:spLocks noGrp="1"/>
          </p:cNvSpPr>
          <p:nvPr>
            <p:ph type="sldNum" sz="quarter" idx="10"/>
          </p:nvPr>
        </p:nvSpPr>
        <p:spPr/>
        <p:txBody>
          <a:bodyPr/>
          <a:lstStyle/>
          <a:p>
            <a:fld id="{12EC1DAD-586B-4E12-A98A-E25196D4F754}" type="slidenum">
              <a:rPr lang="tr-TR" smtClean="0"/>
              <a:pPr/>
              <a:t>42</a:t>
            </a:fld>
            <a:endParaRPr lang="tr-TR"/>
          </a:p>
        </p:txBody>
      </p:sp>
    </p:spTree>
    <p:extLst>
      <p:ext uri="{BB962C8B-B14F-4D97-AF65-F5344CB8AC3E}">
        <p14:creationId xmlns:p14="http://schemas.microsoft.com/office/powerpoint/2010/main" val="2434576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gn="just">
              <a:spcBef>
                <a:spcPts val="0"/>
              </a:spcBef>
              <a:buClr>
                <a:schemeClr val="accent6"/>
              </a:buClr>
              <a:buFont typeface="Wingdings" pitchFamily="2" charset="2"/>
              <a:buNone/>
            </a:pPr>
            <a:endParaRPr lang="tr-TR" sz="1200" dirty="0">
              <a:solidFill>
                <a:srgbClr val="1F497D"/>
              </a:solidFill>
              <a:cs typeface="Times New Roman" pitchFamily="18" charset="0"/>
            </a:endParaRPr>
          </a:p>
          <a:p>
            <a:pPr lvl="0" algn="just">
              <a:spcBef>
                <a:spcPts val="0"/>
              </a:spcBef>
              <a:buClr>
                <a:schemeClr val="accent6"/>
              </a:buClr>
              <a:buFont typeface="Wingdings" pitchFamily="2" charset="2"/>
              <a:buNone/>
            </a:pPr>
            <a:endParaRPr lang="tr-TR" sz="1200" dirty="0">
              <a:solidFill>
                <a:srgbClr val="1F497D"/>
              </a:solidFill>
              <a:cs typeface="Times New Roman" pitchFamily="18" charset="0"/>
            </a:endParaRPr>
          </a:p>
        </p:txBody>
      </p:sp>
      <p:sp>
        <p:nvSpPr>
          <p:cNvPr id="4" name="Slayt Numarası Yer Tutucusu 3"/>
          <p:cNvSpPr>
            <a:spLocks noGrp="1"/>
          </p:cNvSpPr>
          <p:nvPr>
            <p:ph type="sldNum" sz="quarter" idx="10"/>
          </p:nvPr>
        </p:nvSpPr>
        <p:spPr/>
        <p:txBody>
          <a:bodyPr/>
          <a:lstStyle/>
          <a:p>
            <a:fld id="{12EC1DAD-586B-4E12-A98A-E25196D4F754}" type="slidenum">
              <a:rPr lang="tr-TR" smtClean="0"/>
              <a:pPr/>
              <a:t>43</a:t>
            </a:fld>
            <a:endParaRPr lang="tr-TR"/>
          </a:p>
        </p:txBody>
      </p:sp>
    </p:spTree>
    <p:extLst>
      <p:ext uri="{BB962C8B-B14F-4D97-AF65-F5344CB8AC3E}">
        <p14:creationId xmlns:p14="http://schemas.microsoft.com/office/powerpoint/2010/main" val="2495053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gn="just">
              <a:spcBef>
                <a:spcPts val="0"/>
              </a:spcBef>
              <a:buClr>
                <a:schemeClr val="accent6"/>
              </a:buClr>
              <a:buFont typeface="Wingdings" pitchFamily="2" charset="2"/>
              <a:buNone/>
            </a:pPr>
            <a:endParaRPr lang="tr-TR" sz="1200" dirty="0">
              <a:solidFill>
                <a:srgbClr val="1F497D"/>
              </a:solidFill>
              <a:cs typeface="Times New Roman" pitchFamily="18" charset="0"/>
            </a:endParaRPr>
          </a:p>
          <a:p>
            <a:pPr lvl="0" algn="just">
              <a:spcBef>
                <a:spcPts val="0"/>
              </a:spcBef>
              <a:buClr>
                <a:schemeClr val="accent6"/>
              </a:buClr>
              <a:buFont typeface="Wingdings" pitchFamily="2" charset="2"/>
              <a:buNone/>
            </a:pPr>
            <a:endParaRPr lang="tr-TR" sz="1200" dirty="0">
              <a:solidFill>
                <a:srgbClr val="1F497D"/>
              </a:solidFill>
              <a:cs typeface="Times New Roman" pitchFamily="18" charset="0"/>
            </a:endParaRPr>
          </a:p>
        </p:txBody>
      </p:sp>
      <p:sp>
        <p:nvSpPr>
          <p:cNvPr id="4" name="Slayt Numarası Yer Tutucusu 3"/>
          <p:cNvSpPr>
            <a:spLocks noGrp="1"/>
          </p:cNvSpPr>
          <p:nvPr>
            <p:ph type="sldNum" sz="quarter" idx="10"/>
          </p:nvPr>
        </p:nvSpPr>
        <p:spPr/>
        <p:txBody>
          <a:bodyPr/>
          <a:lstStyle/>
          <a:p>
            <a:fld id="{12EC1DAD-586B-4E12-A98A-E25196D4F754}" type="slidenum">
              <a:rPr lang="tr-TR" smtClean="0"/>
              <a:pPr/>
              <a:t>44</a:t>
            </a:fld>
            <a:endParaRPr lang="tr-TR"/>
          </a:p>
        </p:txBody>
      </p:sp>
    </p:spTree>
    <p:extLst>
      <p:ext uri="{BB962C8B-B14F-4D97-AF65-F5344CB8AC3E}">
        <p14:creationId xmlns:p14="http://schemas.microsoft.com/office/powerpoint/2010/main" val="4063350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45</a:t>
            </a:fld>
            <a:endParaRPr lang="tr-TR" altLang="tr-TR">
              <a:latin typeface="Arial" charset="0"/>
            </a:endParaRPr>
          </a:p>
        </p:txBody>
      </p:sp>
    </p:spTree>
    <p:extLst>
      <p:ext uri="{BB962C8B-B14F-4D97-AF65-F5344CB8AC3E}">
        <p14:creationId xmlns:p14="http://schemas.microsoft.com/office/powerpoint/2010/main" val="4068383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46</a:t>
            </a:fld>
            <a:endParaRPr lang="tr-TR" altLang="tr-TR">
              <a:latin typeface="Arial" charset="0"/>
            </a:endParaRPr>
          </a:p>
        </p:txBody>
      </p:sp>
    </p:spTree>
    <p:extLst>
      <p:ext uri="{BB962C8B-B14F-4D97-AF65-F5344CB8AC3E}">
        <p14:creationId xmlns:p14="http://schemas.microsoft.com/office/powerpoint/2010/main" val="1159374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47</a:t>
            </a:fld>
            <a:endParaRPr lang="tr-TR" altLang="tr-TR">
              <a:latin typeface="Arial" charset="0"/>
            </a:endParaRPr>
          </a:p>
        </p:txBody>
      </p:sp>
    </p:spTree>
    <p:extLst>
      <p:ext uri="{BB962C8B-B14F-4D97-AF65-F5344CB8AC3E}">
        <p14:creationId xmlns:p14="http://schemas.microsoft.com/office/powerpoint/2010/main" val="879677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48</a:t>
            </a:fld>
            <a:endParaRPr lang="tr-TR" altLang="tr-TR">
              <a:latin typeface="Arial" charset="0"/>
            </a:endParaRPr>
          </a:p>
        </p:txBody>
      </p:sp>
    </p:spTree>
    <p:extLst>
      <p:ext uri="{BB962C8B-B14F-4D97-AF65-F5344CB8AC3E}">
        <p14:creationId xmlns:p14="http://schemas.microsoft.com/office/powerpoint/2010/main" val="947150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49</a:t>
            </a:fld>
            <a:endParaRPr lang="tr-TR" altLang="tr-TR">
              <a:latin typeface="Arial" charset="0"/>
            </a:endParaRPr>
          </a:p>
        </p:txBody>
      </p:sp>
    </p:spTree>
    <p:extLst>
      <p:ext uri="{BB962C8B-B14F-4D97-AF65-F5344CB8AC3E}">
        <p14:creationId xmlns:p14="http://schemas.microsoft.com/office/powerpoint/2010/main" val="270936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5</a:t>
            </a:fld>
            <a:endParaRPr lang="tr-TR"/>
          </a:p>
        </p:txBody>
      </p:sp>
    </p:spTree>
    <p:extLst>
      <p:ext uri="{BB962C8B-B14F-4D97-AF65-F5344CB8AC3E}">
        <p14:creationId xmlns:p14="http://schemas.microsoft.com/office/powerpoint/2010/main" val="3437538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50</a:t>
            </a:fld>
            <a:endParaRPr lang="tr-TR" altLang="tr-TR">
              <a:latin typeface="Arial" charset="0"/>
            </a:endParaRPr>
          </a:p>
        </p:txBody>
      </p:sp>
    </p:spTree>
    <p:extLst>
      <p:ext uri="{BB962C8B-B14F-4D97-AF65-F5344CB8AC3E}">
        <p14:creationId xmlns:p14="http://schemas.microsoft.com/office/powerpoint/2010/main" val="190352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51</a:t>
            </a:fld>
            <a:endParaRPr lang="tr-TR" altLang="tr-TR">
              <a:latin typeface="Arial" charset="0"/>
            </a:endParaRPr>
          </a:p>
        </p:txBody>
      </p:sp>
    </p:spTree>
    <p:extLst>
      <p:ext uri="{BB962C8B-B14F-4D97-AF65-F5344CB8AC3E}">
        <p14:creationId xmlns:p14="http://schemas.microsoft.com/office/powerpoint/2010/main" val="785249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52</a:t>
            </a:fld>
            <a:endParaRPr lang="tr-TR" altLang="tr-TR">
              <a:latin typeface="Arial" charset="0"/>
            </a:endParaRPr>
          </a:p>
        </p:txBody>
      </p:sp>
    </p:spTree>
    <p:extLst>
      <p:ext uri="{BB962C8B-B14F-4D97-AF65-F5344CB8AC3E}">
        <p14:creationId xmlns:p14="http://schemas.microsoft.com/office/powerpoint/2010/main" val="169612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53</a:t>
            </a:fld>
            <a:endParaRPr lang="tr-TR" altLang="tr-TR">
              <a:latin typeface="Arial" charset="0"/>
            </a:endParaRPr>
          </a:p>
        </p:txBody>
      </p:sp>
    </p:spTree>
    <p:extLst>
      <p:ext uri="{BB962C8B-B14F-4D97-AF65-F5344CB8AC3E}">
        <p14:creationId xmlns:p14="http://schemas.microsoft.com/office/powerpoint/2010/main" val="367404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54</a:t>
            </a:fld>
            <a:endParaRPr lang="tr-TR" altLang="tr-TR">
              <a:latin typeface="Arial" charset="0"/>
            </a:endParaRPr>
          </a:p>
        </p:txBody>
      </p:sp>
    </p:spTree>
    <p:extLst>
      <p:ext uri="{BB962C8B-B14F-4D97-AF65-F5344CB8AC3E}">
        <p14:creationId xmlns:p14="http://schemas.microsoft.com/office/powerpoint/2010/main" val="3260467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55</a:t>
            </a:fld>
            <a:endParaRPr lang="tr-TR" altLang="tr-TR">
              <a:latin typeface="Arial" charset="0"/>
            </a:endParaRPr>
          </a:p>
        </p:txBody>
      </p:sp>
    </p:spTree>
    <p:extLst>
      <p:ext uri="{BB962C8B-B14F-4D97-AF65-F5344CB8AC3E}">
        <p14:creationId xmlns:p14="http://schemas.microsoft.com/office/powerpoint/2010/main" val="2965827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56</a:t>
            </a:fld>
            <a:endParaRPr lang="tr-TR" altLang="tr-TR">
              <a:latin typeface="Arial" charset="0"/>
            </a:endParaRPr>
          </a:p>
        </p:txBody>
      </p:sp>
    </p:spTree>
    <p:extLst>
      <p:ext uri="{BB962C8B-B14F-4D97-AF65-F5344CB8AC3E}">
        <p14:creationId xmlns:p14="http://schemas.microsoft.com/office/powerpoint/2010/main" val="38138480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tr-TR" dirty="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fontAlgn="base" hangingPunct="1">
              <a:spcBef>
                <a:spcPct val="0"/>
              </a:spcBef>
              <a:spcAft>
                <a:spcPct val="0"/>
              </a:spcAft>
            </a:pPr>
            <a:fld id="{A77B502E-B48E-485F-8CA9-E98F56DD738D}" type="slidenum">
              <a:rPr lang="tr-TR" altLang="tr-TR" smtClean="0">
                <a:latin typeface="Arial" charset="0"/>
              </a:rPr>
              <a:pPr eaLnBrk="1" fontAlgn="base" hangingPunct="1">
                <a:spcBef>
                  <a:spcPct val="0"/>
                </a:spcBef>
                <a:spcAft>
                  <a:spcPct val="0"/>
                </a:spcAft>
              </a:pPr>
              <a:t>57</a:t>
            </a:fld>
            <a:endParaRPr lang="tr-TR" altLang="tr-TR">
              <a:latin typeface="Arial" charset="0"/>
            </a:endParaRPr>
          </a:p>
        </p:txBody>
      </p:sp>
    </p:spTree>
    <p:extLst>
      <p:ext uri="{BB962C8B-B14F-4D97-AF65-F5344CB8AC3E}">
        <p14:creationId xmlns:p14="http://schemas.microsoft.com/office/powerpoint/2010/main" val="3337075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58</a:t>
            </a:fld>
            <a:endParaRPr lang="tr-TR"/>
          </a:p>
        </p:txBody>
      </p:sp>
    </p:spTree>
    <p:extLst>
      <p:ext uri="{BB962C8B-B14F-4D97-AF65-F5344CB8AC3E}">
        <p14:creationId xmlns:p14="http://schemas.microsoft.com/office/powerpoint/2010/main" val="42515052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59</a:t>
            </a:fld>
            <a:endParaRPr lang="tr-TR"/>
          </a:p>
        </p:txBody>
      </p:sp>
    </p:spTree>
    <p:extLst>
      <p:ext uri="{BB962C8B-B14F-4D97-AF65-F5344CB8AC3E}">
        <p14:creationId xmlns:p14="http://schemas.microsoft.com/office/powerpoint/2010/main" val="191638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6</a:t>
            </a:fld>
            <a:endParaRPr lang="tr-TR"/>
          </a:p>
        </p:txBody>
      </p:sp>
    </p:spTree>
    <p:extLst>
      <p:ext uri="{BB962C8B-B14F-4D97-AF65-F5344CB8AC3E}">
        <p14:creationId xmlns:p14="http://schemas.microsoft.com/office/powerpoint/2010/main" val="41303524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60</a:t>
            </a:fld>
            <a:endParaRPr lang="tr-TR"/>
          </a:p>
        </p:txBody>
      </p:sp>
    </p:spTree>
    <p:extLst>
      <p:ext uri="{BB962C8B-B14F-4D97-AF65-F5344CB8AC3E}">
        <p14:creationId xmlns:p14="http://schemas.microsoft.com/office/powerpoint/2010/main" val="22050086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61</a:t>
            </a:fld>
            <a:endParaRPr lang="tr-TR"/>
          </a:p>
        </p:txBody>
      </p:sp>
    </p:spTree>
    <p:extLst>
      <p:ext uri="{BB962C8B-B14F-4D97-AF65-F5344CB8AC3E}">
        <p14:creationId xmlns:p14="http://schemas.microsoft.com/office/powerpoint/2010/main" val="61366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62</a:t>
            </a:fld>
            <a:endParaRPr lang="tr-TR"/>
          </a:p>
        </p:txBody>
      </p:sp>
    </p:spTree>
    <p:extLst>
      <p:ext uri="{BB962C8B-B14F-4D97-AF65-F5344CB8AC3E}">
        <p14:creationId xmlns:p14="http://schemas.microsoft.com/office/powerpoint/2010/main" val="20377446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63</a:t>
            </a:fld>
            <a:endParaRPr lang="tr-TR"/>
          </a:p>
        </p:txBody>
      </p:sp>
    </p:spTree>
    <p:extLst>
      <p:ext uri="{BB962C8B-B14F-4D97-AF65-F5344CB8AC3E}">
        <p14:creationId xmlns:p14="http://schemas.microsoft.com/office/powerpoint/2010/main" val="3299830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64</a:t>
            </a:fld>
            <a:endParaRPr lang="tr-TR"/>
          </a:p>
        </p:txBody>
      </p:sp>
    </p:spTree>
    <p:extLst>
      <p:ext uri="{BB962C8B-B14F-4D97-AF65-F5344CB8AC3E}">
        <p14:creationId xmlns:p14="http://schemas.microsoft.com/office/powerpoint/2010/main" val="23833377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65</a:t>
            </a:fld>
            <a:endParaRPr lang="tr-TR"/>
          </a:p>
        </p:txBody>
      </p:sp>
    </p:spTree>
    <p:extLst>
      <p:ext uri="{BB962C8B-B14F-4D97-AF65-F5344CB8AC3E}">
        <p14:creationId xmlns:p14="http://schemas.microsoft.com/office/powerpoint/2010/main" val="32002463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66</a:t>
            </a:fld>
            <a:endParaRPr lang="tr-TR"/>
          </a:p>
        </p:txBody>
      </p:sp>
    </p:spTree>
    <p:extLst>
      <p:ext uri="{BB962C8B-B14F-4D97-AF65-F5344CB8AC3E}">
        <p14:creationId xmlns:p14="http://schemas.microsoft.com/office/powerpoint/2010/main" val="41519973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67</a:t>
            </a:fld>
            <a:endParaRPr lang="tr-TR"/>
          </a:p>
        </p:txBody>
      </p:sp>
    </p:spTree>
    <p:extLst>
      <p:ext uri="{BB962C8B-B14F-4D97-AF65-F5344CB8AC3E}">
        <p14:creationId xmlns:p14="http://schemas.microsoft.com/office/powerpoint/2010/main" val="31684243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68</a:t>
            </a:fld>
            <a:endParaRPr lang="tr-TR"/>
          </a:p>
        </p:txBody>
      </p:sp>
    </p:spTree>
    <p:extLst>
      <p:ext uri="{BB962C8B-B14F-4D97-AF65-F5344CB8AC3E}">
        <p14:creationId xmlns:p14="http://schemas.microsoft.com/office/powerpoint/2010/main" val="19286795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69</a:t>
            </a:fld>
            <a:endParaRPr lang="tr-TR"/>
          </a:p>
        </p:txBody>
      </p:sp>
    </p:spTree>
    <p:extLst>
      <p:ext uri="{BB962C8B-B14F-4D97-AF65-F5344CB8AC3E}">
        <p14:creationId xmlns:p14="http://schemas.microsoft.com/office/powerpoint/2010/main" val="411953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7</a:t>
            </a:fld>
            <a:endParaRPr lang="tr-TR"/>
          </a:p>
        </p:txBody>
      </p:sp>
    </p:spTree>
    <p:extLst>
      <p:ext uri="{BB962C8B-B14F-4D97-AF65-F5344CB8AC3E}">
        <p14:creationId xmlns:p14="http://schemas.microsoft.com/office/powerpoint/2010/main" val="3596886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70</a:t>
            </a:fld>
            <a:endParaRPr lang="tr-TR"/>
          </a:p>
        </p:txBody>
      </p:sp>
    </p:spTree>
    <p:extLst>
      <p:ext uri="{BB962C8B-B14F-4D97-AF65-F5344CB8AC3E}">
        <p14:creationId xmlns:p14="http://schemas.microsoft.com/office/powerpoint/2010/main" val="353444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71</a:t>
            </a:fld>
            <a:endParaRPr lang="tr-TR"/>
          </a:p>
        </p:txBody>
      </p:sp>
    </p:spTree>
    <p:extLst>
      <p:ext uri="{BB962C8B-B14F-4D97-AF65-F5344CB8AC3E}">
        <p14:creationId xmlns:p14="http://schemas.microsoft.com/office/powerpoint/2010/main" val="42721786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72</a:t>
            </a:fld>
            <a:endParaRPr lang="tr-TR"/>
          </a:p>
        </p:txBody>
      </p:sp>
    </p:spTree>
    <p:extLst>
      <p:ext uri="{BB962C8B-B14F-4D97-AF65-F5344CB8AC3E}">
        <p14:creationId xmlns:p14="http://schemas.microsoft.com/office/powerpoint/2010/main" val="40109722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73</a:t>
            </a:fld>
            <a:endParaRPr lang="tr-TR"/>
          </a:p>
        </p:txBody>
      </p:sp>
    </p:spTree>
    <p:extLst>
      <p:ext uri="{BB962C8B-B14F-4D97-AF65-F5344CB8AC3E}">
        <p14:creationId xmlns:p14="http://schemas.microsoft.com/office/powerpoint/2010/main" val="30675938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74</a:t>
            </a:fld>
            <a:endParaRPr lang="tr-TR"/>
          </a:p>
        </p:txBody>
      </p:sp>
    </p:spTree>
    <p:extLst>
      <p:ext uri="{BB962C8B-B14F-4D97-AF65-F5344CB8AC3E}">
        <p14:creationId xmlns:p14="http://schemas.microsoft.com/office/powerpoint/2010/main" val="112852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75</a:t>
            </a:fld>
            <a:endParaRPr lang="tr-TR"/>
          </a:p>
        </p:txBody>
      </p:sp>
    </p:spTree>
    <p:extLst>
      <p:ext uri="{BB962C8B-B14F-4D97-AF65-F5344CB8AC3E}">
        <p14:creationId xmlns:p14="http://schemas.microsoft.com/office/powerpoint/2010/main" val="23724607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76</a:t>
            </a:fld>
            <a:endParaRPr lang="tr-TR"/>
          </a:p>
        </p:txBody>
      </p:sp>
    </p:spTree>
    <p:extLst>
      <p:ext uri="{BB962C8B-B14F-4D97-AF65-F5344CB8AC3E}">
        <p14:creationId xmlns:p14="http://schemas.microsoft.com/office/powerpoint/2010/main" val="2014809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77</a:t>
            </a:fld>
            <a:endParaRPr lang="tr-TR"/>
          </a:p>
        </p:txBody>
      </p:sp>
    </p:spTree>
    <p:extLst>
      <p:ext uri="{BB962C8B-B14F-4D97-AF65-F5344CB8AC3E}">
        <p14:creationId xmlns:p14="http://schemas.microsoft.com/office/powerpoint/2010/main" val="24742821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78</a:t>
            </a:fld>
            <a:endParaRPr lang="tr-TR"/>
          </a:p>
        </p:txBody>
      </p:sp>
    </p:spTree>
    <p:extLst>
      <p:ext uri="{BB962C8B-B14F-4D97-AF65-F5344CB8AC3E}">
        <p14:creationId xmlns:p14="http://schemas.microsoft.com/office/powerpoint/2010/main" val="7171432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79</a:t>
            </a:fld>
            <a:endParaRPr lang="tr-TR"/>
          </a:p>
        </p:txBody>
      </p:sp>
    </p:spTree>
    <p:extLst>
      <p:ext uri="{BB962C8B-B14F-4D97-AF65-F5344CB8AC3E}">
        <p14:creationId xmlns:p14="http://schemas.microsoft.com/office/powerpoint/2010/main" val="23239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8</a:t>
            </a:fld>
            <a:endParaRPr lang="tr-TR"/>
          </a:p>
        </p:txBody>
      </p:sp>
    </p:spTree>
    <p:extLst>
      <p:ext uri="{BB962C8B-B14F-4D97-AF65-F5344CB8AC3E}">
        <p14:creationId xmlns:p14="http://schemas.microsoft.com/office/powerpoint/2010/main" val="37109669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80</a:t>
            </a:fld>
            <a:endParaRPr lang="tr-TR"/>
          </a:p>
        </p:txBody>
      </p:sp>
    </p:spTree>
    <p:extLst>
      <p:ext uri="{BB962C8B-B14F-4D97-AF65-F5344CB8AC3E}">
        <p14:creationId xmlns:p14="http://schemas.microsoft.com/office/powerpoint/2010/main" val="21208401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81</a:t>
            </a:fld>
            <a:endParaRPr lang="tr-TR"/>
          </a:p>
        </p:txBody>
      </p:sp>
    </p:spTree>
    <p:extLst>
      <p:ext uri="{BB962C8B-B14F-4D97-AF65-F5344CB8AC3E}">
        <p14:creationId xmlns:p14="http://schemas.microsoft.com/office/powerpoint/2010/main" val="8201421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82</a:t>
            </a:fld>
            <a:endParaRPr lang="tr-TR"/>
          </a:p>
        </p:txBody>
      </p:sp>
    </p:spTree>
    <p:extLst>
      <p:ext uri="{BB962C8B-B14F-4D97-AF65-F5344CB8AC3E}">
        <p14:creationId xmlns:p14="http://schemas.microsoft.com/office/powerpoint/2010/main" val="10501646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83</a:t>
            </a:fld>
            <a:endParaRPr lang="tr-TR"/>
          </a:p>
        </p:txBody>
      </p:sp>
    </p:spTree>
    <p:extLst>
      <p:ext uri="{BB962C8B-B14F-4D97-AF65-F5344CB8AC3E}">
        <p14:creationId xmlns:p14="http://schemas.microsoft.com/office/powerpoint/2010/main" val="555511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84</a:t>
            </a:fld>
            <a:endParaRPr lang="tr-TR"/>
          </a:p>
        </p:txBody>
      </p:sp>
    </p:spTree>
    <p:extLst>
      <p:ext uri="{BB962C8B-B14F-4D97-AF65-F5344CB8AC3E}">
        <p14:creationId xmlns:p14="http://schemas.microsoft.com/office/powerpoint/2010/main" val="12427008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85</a:t>
            </a:fld>
            <a:endParaRPr lang="tr-TR"/>
          </a:p>
        </p:txBody>
      </p:sp>
    </p:spTree>
    <p:extLst>
      <p:ext uri="{BB962C8B-B14F-4D97-AF65-F5344CB8AC3E}">
        <p14:creationId xmlns:p14="http://schemas.microsoft.com/office/powerpoint/2010/main" val="865778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86</a:t>
            </a:fld>
            <a:endParaRPr lang="tr-TR"/>
          </a:p>
        </p:txBody>
      </p:sp>
    </p:spTree>
    <p:extLst>
      <p:ext uri="{BB962C8B-B14F-4D97-AF65-F5344CB8AC3E}">
        <p14:creationId xmlns:p14="http://schemas.microsoft.com/office/powerpoint/2010/main" val="19644813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87</a:t>
            </a:fld>
            <a:endParaRPr lang="tr-TR"/>
          </a:p>
        </p:txBody>
      </p:sp>
    </p:spTree>
    <p:extLst>
      <p:ext uri="{BB962C8B-B14F-4D97-AF65-F5344CB8AC3E}">
        <p14:creationId xmlns:p14="http://schemas.microsoft.com/office/powerpoint/2010/main" val="38029980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88</a:t>
            </a:fld>
            <a:endParaRPr lang="tr-TR"/>
          </a:p>
        </p:txBody>
      </p:sp>
    </p:spTree>
    <p:extLst>
      <p:ext uri="{BB962C8B-B14F-4D97-AF65-F5344CB8AC3E}">
        <p14:creationId xmlns:p14="http://schemas.microsoft.com/office/powerpoint/2010/main" val="14766732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89</a:t>
            </a:fld>
            <a:endParaRPr lang="tr-TR"/>
          </a:p>
        </p:txBody>
      </p:sp>
    </p:spTree>
    <p:extLst>
      <p:ext uri="{BB962C8B-B14F-4D97-AF65-F5344CB8AC3E}">
        <p14:creationId xmlns:p14="http://schemas.microsoft.com/office/powerpoint/2010/main" val="170923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12EC1DAD-586B-4E12-A98A-E25196D4F754}" type="slidenum">
              <a:rPr lang="tr-TR" smtClean="0"/>
              <a:pPr/>
              <a:t>9</a:t>
            </a:fld>
            <a:endParaRPr lang="tr-TR"/>
          </a:p>
        </p:txBody>
      </p:sp>
    </p:spTree>
    <p:extLst>
      <p:ext uri="{BB962C8B-B14F-4D97-AF65-F5344CB8AC3E}">
        <p14:creationId xmlns:p14="http://schemas.microsoft.com/office/powerpoint/2010/main" val="38737719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90</a:t>
            </a:fld>
            <a:endParaRPr lang="tr-TR"/>
          </a:p>
        </p:txBody>
      </p:sp>
    </p:spTree>
    <p:extLst>
      <p:ext uri="{BB962C8B-B14F-4D97-AF65-F5344CB8AC3E}">
        <p14:creationId xmlns:p14="http://schemas.microsoft.com/office/powerpoint/2010/main" val="30459323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91</a:t>
            </a:fld>
            <a:endParaRPr lang="tr-TR"/>
          </a:p>
        </p:txBody>
      </p:sp>
    </p:spTree>
    <p:extLst>
      <p:ext uri="{BB962C8B-B14F-4D97-AF65-F5344CB8AC3E}">
        <p14:creationId xmlns:p14="http://schemas.microsoft.com/office/powerpoint/2010/main" val="39844404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92</a:t>
            </a:fld>
            <a:endParaRPr lang="tr-TR"/>
          </a:p>
        </p:txBody>
      </p:sp>
    </p:spTree>
    <p:extLst>
      <p:ext uri="{BB962C8B-B14F-4D97-AF65-F5344CB8AC3E}">
        <p14:creationId xmlns:p14="http://schemas.microsoft.com/office/powerpoint/2010/main" val="5878996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93</a:t>
            </a:fld>
            <a:endParaRPr lang="tr-TR"/>
          </a:p>
        </p:txBody>
      </p:sp>
    </p:spTree>
    <p:extLst>
      <p:ext uri="{BB962C8B-B14F-4D97-AF65-F5344CB8AC3E}">
        <p14:creationId xmlns:p14="http://schemas.microsoft.com/office/powerpoint/2010/main" val="9404214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94</a:t>
            </a:fld>
            <a:endParaRPr lang="tr-TR"/>
          </a:p>
        </p:txBody>
      </p:sp>
    </p:spTree>
    <p:extLst>
      <p:ext uri="{BB962C8B-B14F-4D97-AF65-F5344CB8AC3E}">
        <p14:creationId xmlns:p14="http://schemas.microsoft.com/office/powerpoint/2010/main" val="12694704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95</a:t>
            </a:fld>
            <a:endParaRPr lang="tr-TR"/>
          </a:p>
        </p:txBody>
      </p:sp>
    </p:spTree>
    <p:extLst>
      <p:ext uri="{BB962C8B-B14F-4D97-AF65-F5344CB8AC3E}">
        <p14:creationId xmlns:p14="http://schemas.microsoft.com/office/powerpoint/2010/main" val="33769948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96</a:t>
            </a:fld>
            <a:endParaRPr lang="tr-TR"/>
          </a:p>
        </p:txBody>
      </p:sp>
    </p:spTree>
    <p:extLst>
      <p:ext uri="{BB962C8B-B14F-4D97-AF65-F5344CB8AC3E}">
        <p14:creationId xmlns:p14="http://schemas.microsoft.com/office/powerpoint/2010/main" val="5626820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EF7AA1E-80E2-47D9-A44A-4D98BEF36499}" type="slidenum">
              <a:rPr lang="tr-TR" smtClean="0"/>
              <a:pPr>
                <a:defRPr/>
              </a:pPr>
              <a:t>97</a:t>
            </a:fld>
            <a:endParaRPr lang="tr-TR"/>
          </a:p>
        </p:txBody>
      </p:sp>
    </p:spTree>
    <p:extLst>
      <p:ext uri="{BB962C8B-B14F-4D97-AF65-F5344CB8AC3E}">
        <p14:creationId xmlns:p14="http://schemas.microsoft.com/office/powerpoint/2010/main" val="34332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p>
            <a:fld id="{58BE242A-C0C5-495A-B7E7-04E05AA49439}" type="datetime1">
              <a:rPr lang="tr-TR" smtClean="0">
                <a:solidFill>
                  <a:prstClr val="black">
                    <a:tint val="75000"/>
                  </a:prstClr>
                </a:solidFill>
              </a:rPr>
              <a:pPr/>
              <a:t>09.12.2019</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30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82CB6B7D-4A30-42C5-94D3-19D38005D7A6}" type="datetime1">
              <a:rPr lang="tr-TR" smtClean="0">
                <a:solidFill>
                  <a:prstClr val="black">
                    <a:tint val="75000"/>
                  </a:prstClr>
                </a:solidFill>
              </a:rPr>
              <a:pPr/>
              <a:t>09.12.2019</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03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F5BE349C-07EB-4ACF-9903-15CBA0CC9A91}" type="datetime1">
              <a:rPr lang="tr-TR" smtClean="0">
                <a:solidFill>
                  <a:prstClr val="black">
                    <a:tint val="75000"/>
                  </a:prstClr>
                </a:solidFill>
              </a:rPr>
              <a:pPr/>
              <a:t>09.12.2019</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267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endParaRPr lang="en-US" dirty="0"/>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B26BDD92-45AC-4671-81DF-014FCAB8A90C}" type="datetime1">
              <a:rPr lang="tr-TR" smtClean="0">
                <a:solidFill>
                  <a:prstClr val="black">
                    <a:tint val="75000"/>
                  </a:prstClr>
                </a:solidFill>
              </a:rPr>
              <a:pPr/>
              <a:t>09.12.2019</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6565D390-CF2A-45AB-A218-70C3B97B5264}" type="slidenum">
              <a:rPr lang="en-US" smtClean="0">
                <a:solidFill>
                  <a:prstClr val="black">
                    <a:tint val="75000"/>
                  </a:prstClr>
                </a:solidFill>
              </a:rPr>
              <a:pPr/>
              <a:t>‹#›</a:t>
            </a:fld>
            <a:endParaRPr lang="en-US">
              <a:solidFill>
                <a:prstClr val="black">
                  <a:tint val="75000"/>
                </a:prstClr>
              </a:solidFill>
            </a:endParaRP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116632"/>
            <a:ext cx="1517904" cy="591312"/>
          </a:xfrm>
          <a:prstGeom prst="rect">
            <a:avLst/>
          </a:prstGeom>
        </p:spPr>
      </p:pic>
      <p:sp>
        <p:nvSpPr>
          <p:cNvPr id="11" name="Resim Yer Tutucusu 10"/>
          <p:cNvSpPr>
            <a:spLocks noGrp="1"/>
          </p:cNvSpPr>
          <p:nvPr>
            <p:ph type="pic" sz="quarter" idx="13"/>
          </p:nvPr>
        </p:nvSpPr>
        <p:spPr>
          <a:xfrm>
            <a:off x="137606" y="116632"/>
            <a:ext cx="1487802" cy="914400"/>
          </a:xfrm>
        </p:spPr>
        <p:txBody>
          <a:bodyPr/>
          <a:lstStyle/>
          <a:p>
            <a:endParaRPr lang="en-US" dirty="0"/>
          </a:p>
        </p:txBody>
      </p:sp>
    </p:spTree>
    <p:extLst>
      <p:ext uri="{BB962C8B-B14F-4D97-AF65-F5344CB8AC3E}">
        <p14:creationId xmlns:p14="http://schemas.microsoft.com/office/powerpoint/2010/main" val="132882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0ED07E34-01A5-47E7-958D-64E99666F6D8}" type="datetime1">
              <a:rPr lang="tr-TR" smtClean="0">
                <a:solidFill>
                  <a:prstClr val="black">
                    <a:tint val="75000"/>
                  </a:prstClr>
                </a:solidFill>
              </a:rPr>
              <a:pPr/>
              <a:t>09.12.2019</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2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DA2757C-24B7-4E0C-8093-C41450091C14}" type="datetime1">
              <a:rPr lang="tr-TR" smtClean="0">
                <a:solidFill>
                  <a:prstClr val="black">
                    <a:tint val="75000"/>
                  </a:prstClr>
                </a:solidFill>
              </a:rPr>
              <a:pPr/>
              <a:t>09.12.2019</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72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155EA6B2-3948-4466-8B1B-0EF72D9957BE}" type="datetime1">
              <a:rPr lang="tr-TR" smtClean="0">
                <a:solidFill>
                  <a:prstClr val="black">
                    <a:tint val="75000"/>
                  </a:prstClr>
                </a:solidFill>
              </a:rPr>
              <a:pPr/>
              <a:t>09.12.2019</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14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C4364D05-0437-4FAA-B561-C863AF058D72}" type="datetime1">
              <a:rPr lang="tr-TR" smtClean="0">
                <a:solidFill>
                  <a:prstClr val="black">
                    <a:tint val="75000"/>
                  </a:prstClr>
                </a:solidFill>
              </a:rPr>
              <a:pPr/>
              <a:t>09.12.2019</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1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02618A2A-AB4E-4445-B8B9-A02A645C38FD}" type="datetime1">
              <a:rPr lang="tr-TR" smtClean="0">
                <a:solidFill>
                  <a:prstClr val="black">
                    <a:tint val="75000"/>
                  </a:prstClr>
                </a:solidFill>
              </a:rPr>
              <a:pPr/>
              <a:t>09.12.2019</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07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8105ADF-DC8C-4630-9013-72DC1B30D094}" type="datetime1">
              <a:rPr lang="tr-TR" smtClean="0">
                <a:solidFill>
                  <a:prstClr val="black">
                    <a:tint val="75000"/>
                  </a:prstClr>
                </a:solidFill>
              </a:rPr>
              <a:pPr/>
              <a:t>09.12.2019</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20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4D6F3A4-78CF-4EED-AEC4-3948ADFC2D02}" type="datetime1">
              <a:rPr lang="tr-TR" smtClean="0">
                <a:solidFill>
                  <a:prstClr val="black">
                    <a:tint val="75000"/>
                  </a:prstClr>
                </a:solidFill>
              </a:rPr>
              <a:pPr/>
              <a:t>09.12.2019</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1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A6AC0DE-928E-48A8-BBF0-884FA210DBCB}" type="datetime1">
              <a:rPr lang="tr-TR" smtClean="0">
                <a:solidFill>
                  <a:prstClr val="black">
                    <a:tint val="75000"/>
                  </a:prstClr>
                </a:solidFill>
              </a:rPr>
              <a:pPr/>
              <a:t>09.12.2019</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749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BA3EF-A6EA-4EB3-BD5C-94ED9CA5EA56}" type="datetime1">
              <a:rPr lang="tr-TR" smtClean="0">
                <a:solidFill>
                  <a:prstClr val="black">
                    <a:tint val="75000"/>
                  </a:prstClr>
                </a:solidFill>
              </a:rPr>
              <a:pPr/>
              <a:t>09.12.2019</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F41A7-4B8E-405A-B22A-1ADDECD06B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439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gib.gov.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kamusm.gov.tr/islemler/surucu_yukleme_servisi/" TargetMode="External"/><Relationship Id="rId4" Type="http://schemas.openxmlformats.org/officeDocument/2006/relationships/hyperlink" Target="https://mportal.kamusm.gov.tr/bp/edf.g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mm.kamusm.gov.tr/fiyatlandirma.j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portal.efatura.gov.tr/efaturabasvur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jpeg"/><Relationship Id="rId5" Type="http://schemas.openxmlformats.org/officeDocument/2006/relationships/image" Target="../media/image10.png"/><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https://www.parasut.com/blog/e-fatura-nedir-ne-degildir" TargetMode="External"/><Relationship Id="rId5" Type="http://schemas.openxmlformats.org/officeDocument/2006/relationships/image" Target="../media/image10.png"/><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png"/><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png"/><Relationship Id="rId4" Type="http://schemas.openxmlformats.org/officeDocument/2006/relationships/oleObject" Target="../embeddings/oleObject8.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0.png"/><Relationship Id="rId4" Type="http://schemas.openxmlformats.org/officeDocument/2006/relationships/oleObject" Target="../embeddings/oleObject9.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png"/><Relationship Id="rId4" Type="http://schemas.openxmlformats.org/officeDocument/2006/relationships/oleObject" Target="../embeddings/oleObject10.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0.png"/><Relationship Id="rId4" Type="http://schemas.openxmlformats.org/officeDocument/2006/relationships/oleObject" Target="../embeddings/oleObject11.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0.png"/><Relationship Id="rId4" Type="http://schemas.openxmlformats.org/officeDocument/2006/relationships/oleObject" Target="../embeddings/oleObject1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0.png"/><Relationship Id="rId4" Type="http://schemas.openxmlformats.org/officeDocument/2006/relationships/oleObject" Target="../embeddings/oleObject1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0.png"/><Relationship Id="rId4" Type="http://schemas.openxmlformats.org/officeDocument/2006/relationships/oleObject" Target="../embeddings/oleObject14.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oleObject" Target="../embeddings/oleObject15.bin"/></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https://ebelge.gib.gov.tr/efaturakayitlikullanicilar.html" TargetMode="External"/><Relationship Id="rId4" Type="http://schemas.openxmlformats.org/officeDocument/2006/relationships/hyperlink" Target="http://www.efatura.gov.tr/efaturakayitlikullanicilar.html"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077072"/>
            <a:ext cx="9143999" cy="2456057"/>
          </a:xfrm>
          <a:prstGeom prst="rect">
            <a:avLst/>
          </a:prstGeom>
        </p:spPr>
        <p:txBody>
          <a:bodyPr wrap="square">
            <a:spAutoFit/>
          </a:bodyPr>
          <a:lstStyle/>
          <a:p>
            <a:pPr marL="342868" indent="-342868" algn="ctr">
              <a:lnSpc>
                <a:spcPct val="80000"/>
              </a:lnSpc>
              <a:spcBef>
                <a:spcPct val="50000"/>
              </a:spcBef>
            </a:pPr>
            <a:endParaRPr lang="tr-TR" sz="2400" b="1" dirty="0">
              <a:solidFill>
                <a:srgbClr val="002060"/>
              </a:solidFill>
              <a:cs typeface="Times New Roman" pitchFamily="18" charset="0"/>
            </a:endParaRPr>
          </a:p>
          <a:p>
            <a:pPr algn="ctr">
              <a:spcBef>
                <a:spcPct val="20000"/>
              </a:spcBef>
              <a:buClr>
                <a:schemeClr val="accent1"/>
              </a:buClr>
              <a:buSzPct val="85000"/>
            </a:pPr>
            <a:endParaRPr lang="tr-TR" b="1" dirty="0">
              <a:solidFill>
                <a:srgbClr val="712629"/>
              </a:solidFill>
              <a:effectLst>
                <a:outerShdw blurRad="38100" dist="38100" dir="2700000" algn="tl">
                  <a:srgbClr val="000000">
                    <a:alpha val="43137"/>
                  </a:srgbClr>
                </a:outerShdw>
              </a:effectLst>
            </a:endParaRPr>
          </a:p>
          <a:p>
            <a:pPr algn="ctr">
              <a:spcBef>
                <a:spcPct val="20000"/>
              </a:spcBef>
              <a:buClr>
                <a:schemeClr val="accent1"/>
              </a:buClr>
              <a:buSzPct val="85000"/>
            </a:pPr>
            <a:endParaRPr lang="tr-TR" b="1" dirty="0">
              <a:solidFill>
                <a:srgbClr val="712629"/>
              </a:solidFill>
              <a:effectLst>
                <a:outerShdw blurRad="38100" dist="38100" dir="2700000" algn="tl">
                  <a:srgbClr val="000000">
                    <a:alpha val="43137"/>
                  </a:srgbClr>
                </a:outerShdw>
              </a:effectLst>
            </a:endParaRPr>
          </a:p>
          <a:p>
            <a:pPr algn="ctr">
              <a:spcBef>
                <a:spcPct val="20000"/>
              </a:spcBef>
              <a:buClr>
                <a:schemeClr val="accent1"/>
              </a:buClr>
              <a:buSzPct val="85000"/>
            </a:pPr>
            <a:endParaRPr lang="tr-TR" b="1" dirty="0">
              <a:solidFill>
                <a:srgbClr val="712629"/>
              </a:solidFill>
              <a:effectLst>
                <a:outerShdw blurRad="38100" dist="38100" dir="2700000" algn="tl">
                  <a:srgbClr val="000000">
                    <a:alpha val="43137"/>
                  </a:srgbClr>
                </a:outerShdw>
              </a:effectLst>
            </a:endParaRPr>
          </a:p>
          <a:p>
            <a:pPr algn="ctr">
              <a:spcBef>
                <a:spcPct val="20000"/>
              </a:spcBef>
              <a:buClr>
                <a:schemeClr val="accent1"/>
              </a:buClr>
              <a:buSzPct val="85000"/>
            </a:pPr>
            <a:endParaRPr lang="tr-TR" b="1" dirty="0">
              <a:solidFill>
                <a:srgbClr val="712629"/>
              </a:solidFill>
              <a:effectLst>
                <a:outerShdw blurRad="38100" dist="38100" dir="2700000" algn="tl">
                  <a:srgbClr val="000000">
                    <a:alpha val="43137"/>
                  </a:srgbClr>
                </a:outerShdw>
              </a:effectLst>
            </a:endParaRPr>
          </a:p>
          <a:p>
            <a:pPr algn="ctr">
              <a:spcBef>
                <a:spcPct val="20000"/>
              </a:spcBef>
              <a:buClr>
                <a:schemeClr val="accent1"/>
              </a:buClr>
              <a:buSzPct val="85000"/>
            </a:pPr>
            <a:r>
              <a:rPr lang="tr-TR" sz="2000" b="1" dirty="0">
                <a:solidFill>
                  <a:srgbClr val="0066FF"/>
                </a:solidFill>
              </a:rPr>
              <a:t>ARALIK 2019</a:t>
            </a:r>
          </a:p>
          <a:p>
            <a:pPr algn="ctr">
              <a:spcBef>
                <a:spcPct val="20000"/>
              </a:spcBef>
              <a:buClr>
                <a:schemeClr val="accent1"/>
              </a:buClr>
              <a:buSzPct val="85000"/>
            </a:pPr>
            <a:r>
              <a:rPr lang="tr-TR" sz="2000" b="1" dirty="0">
                <a:solidFill>
                  <a:srgbClr val="0066FF"/>
                </a:solidFill>
              </a:rPr>
              <a:t>MERSİN</a:t>
            </a:r>
          </a:p>
        </p:txBody>
      </p:sp>
      <p:sp>
        <p:nvSpPr>
          <p:cNvPr id="8" name="Başlık 1"/>
          <p:cNvSpPr txBox="1">
            <a:spLocks/>
          </p:cNvSpPr>
          <p:nvPr/>
        </p:nvSpPr>
        <p:spPr>
          <a:xfrm>
            <a:off x="1043608" y="3212976"/>
            <a:ext cx="7272809" cy="1800200"/>
          </a:xfrm>
          <a:prstGeom prst="rect">
            <a:avLst/>
          </a:prstGeom>
          <a:solidFill>
            <a:srgbClr val="FF9900"/>
          </a:solidFill>
          <a:ln>
            <a:solidFill>
              <a:srgbClr val="0066FF"/>
            </a:soli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chorCtr="0">
            <a:normAutofit/>
            <a:sp3d contourW="25400" prstMaterial="matte">
              <a:contourClr>
                <a:schemeClr val="accent2">
                  <a:tint val="20000"/>
                </a:schemeClr>
              </a:contourClr>
            </a:sp3d>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b="1" cap="all" dirty="0"/>
              <a:t>Elektronik Belge </a:t>
            </a:r>
          </a:p>
          <a:p>
            <a:r>
              <a:rPr lang="tr-TR" sz="4000" b="1" cap="all" dirty="0"/>
              <a:t>Uygulamaları</a:t>
            </a:r>
            <a:endParaRPr lang="tr-TR" sz="4000" b="1" cap="all" spc="50" dirty="0">
              <a:ln w="11430"/>
              <a:solidFill>
                <a:srgbClr val="0066FF"/>
              </a:solidFill>
              <a:latin typeface="+mj-lt"/>
            </a:endParaRPr>
          </a:p>
        </p:txBody>
      </p:sp>
      <p:sp>
        <p:nvSpPr>
          <p:cNvPr id="7" name="Unvan 5"/>
          <p:cNvSpPr txBox="1">
            <a:spLocks/>
          </p:cNvSpPr>
          <p:nvPr/>
        </p:nvSpPr>
        <p:spPr>
          <a:xfrm>
            <a:off x="389668" y="1772816"/>
            <a:ext cx="8646828" cy="1289699"/>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tr-TR" b="1" i="0" u="none" strike="noStrike" kern="1200" cap="none" spc="0" normalizeH="0" baseline="0" noProof="0" dirty="0">
              <a:ln>
                <a:noFill/>
              </a:ln>
              <a:solidFill>
                <a:srgbClr val="FF0000"/>
              </a:solidFill>
              <a:effectLst/>
              <a:uLnTx/>
              <a:uFillTx/>
              <a:latin typeface="Trebuchet MS"/>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tr-TR" b="1" dirty="0">
              <a:solidFill>
                <a:srgbClr val="FF0000"/>
              </a:solidFill>
              <a:latin typeface="Trebuchet M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b="1" i="0" u="none" strike="noStrike" kern="1200" cap="none" spc="0" normalizeH="0" baseline="0" noProof="0" dirty="0">
                <a:ln>
                  <a:noFill/>
                </a:ln>
                <a:solidFill>
                  <a:srgbClr val="C00000"/>
                </a:solidFill>
                <a:effectLst/>
                <a:uLnTx/>
                <a:uFillTx/>
                <a:latin typeface="Trebuchet MS"/>
                <a:ea typeface="+mj-ea"/>
                <a:cs typeface="+mj-cs"/>
              </a:rPr>
              <a:t>GELİR İDARESİ BAŞKANLIĞI</a:t>
            </a:r>
          </a:p>
        </p:txBody>
      </p:sp>
      <p:pic>
        <p:nvPicPr>
          <p:cNvPr id="5122" name="Picture 8"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394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1015663"/>
          </a:xfrm>
          <a:prstGeom prst="rect">
            <a:avLst/>
          </a:prstGeom>
          <a:noFill/>
        </p:spPr>
        <p:txBody>
          <a:bodyPr wrap="square" rtlCol="0">
            <a:spAutoFit/>
          </a:bodyPr>
          <a:lstStyle/>
          <a:p>
            <a:pPr marL="320040" lvl="1"/>
            <a:endParaRPr lang="tr-TR" sz="2000" b="1" dirty="0">
              <a:solidFill>
                <a:srgbClr val="003399"/>
              </a:solidFill>
              <a:latin typeface="Verdana" pitchFamily="34" charset="0"/>
              <a:ea typeface="Verdana" pitchFamily="34" charset="0"/>
              <a:cs typeface="Verdana" pitchFamily="34" charset="0"/>
            </a:endParaRPr>
          </a:p>
          <a:p>
            <a:pPr marL="320040" lvl="1"/>
            <a:r>
              <a:rPr lang="tr-TR" sz="2000" b="1" dirty="0">
                <a:solidFill>
                  <a:srgbClr val="003399"/>
                </a:solidFill>
                <a:latin typeface="Verdana" pitchFamily="34" charset="0"/>
                <a:ea typeface="Verdana" pitchFamily="34" charset="0"/>
                <a:cs typeface="Verdana" pitchFamily="34" charset="0"/>
              </a:rPr>
              <a:t>e- FATURA NEDİR?</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57200" y="1600200"/>
            <a:ext cx="8579296" cy="4862888"/>
          </a:xfrm>
        </p:spPr>
        <p:txBody>
          <a:bodyPr>
            <a:normAutofit/>
          </a:bodyPr>
          <a:lstStyle/>
          <a:p>
            <a:pPr marL="0" indent="0" algn="just">
              <a:buNone/>
            </a:pPr>
            <a:r>
              <a:rPr lang="tr-TR" sz="2000" dirty="0">
                <a:latin typeface="Verdana" panose="020B0604030504040204" pitchFamily="34" charset="0"/>
                <a:ea typeface="Verdana" panose="020B0604030504040204" pitchFamily="34" charset="0"/>
                <a:cs typeface="Verdana" panose="020B0604030504040204" pitchFamily="34" charset="0"/>
              </a:rPr>
              <a:t>Düzenlenmesi, müşteriye verilmesi, müşteri tarafından da istenmesi ve alınması zorunlu olan faturanın, </a:t>
            </a:r>
            <a:r>
              <a:rPr lang="tr-TR" sz="2000" b="1" u="sng" dirty="0">
                <a:latin typeface="Verdana" panose="020B0604030504040204" pitchFamily="34" charset="0"/>
                <a:ea typeface="Verdana" panose="020B0604030504040204" pitchFamily="34" charset="0"/>
                <a:cs typeface="Verdana" panose="020B0604030504040204" pitchFamily="34" charset="0"/>
              </a:rPr>
              <a:t>kağıt belge yerine elektronik ortamda, elektronik belge olarak düzenlenmesi, muhatabına iletilmesi ve elektronik ortamda muhafaza ve ibraz edilmesine</a:t>
            </a:r>
            <a:r>
              <a:rPr lang="tr-TR" sz="2000" dirty="0">
                <a:latin typeface="Verdana" panose="020B0604030504040204" pitchFamily="34" charset="0"/>
                <a:ea typeface="Verdana" panose="020B0604030504040204" pitchFamily="34" charset="0"/>
                <a:cs typeface="Verdana" panose="020B0604030504040204" pitchFamily="34" charset="0"/>
              </a:rPr>
              <a:t> imkan veren uygulamadır.</a:t>
            </a:r>
          </a:p>
          <a:p>
            <a:pPr marL="0" indent="0">
              <a:buNone/>
            </a:pPr>
            <a:endParaRPr lang="tr-TR" sz="4000" b="1" dirty="0"/>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861" y="3645024"/>
            <a:ext cx="5784584" cy="2818064"/>
          </a:xfrm>
          <a:prstGeom prst="rect">
            <a:avLst/>
          </a:prstGeom>
        </p:spPr>
      </p:pic>
    </p:spTree>
    <p:extLst>
      <p:ext uri="{BB962C8B-B14F-4D97-AF65-F5344CB8AC3E}">
        <p14:creationId xmlns:p14="http://schemas.microsoft.com/office/powerpoint/2010/main" val="1035547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1015663"/>
          </a:xfrm>
          <a:prstGeom prst="rect">
            <a:avLst/>
          </a:prstGeom>
          <a:noFill/>
        </p:spPr>
        <p:txBody>
          <a:bodyPr wrap="square" rtlCol="0">
            <a:spAutoFit/>
          </a:bodyPr>
          <a:lstStyle/>
          <a:p>
            <a:pPr marL="320040" lvl="1"/>
            <a:endParaRPr lang="tr-TR" sz="2000" b="1" dirty="0">
              <a:solidFill>
                <a:srgbClr val="003399"/>
              </a:solidFill>
              <a:latin typeface="Verdana" pitchFamily="34" charset="0"/>
              <a:ea typeface="Verdana" pitchFamily="34" charset="0"/>
              <a:cs typeface="Verdana" pitchFamily="34" charset="0"/>
            </a:endParaRPr>
          </a:p>
          <a:p>
            <a:pPr marL="320040" lvl="1"/>
            <a:r>
              <a:rPr lang="tr-TR" sz="2000" b="1" dirty="0">
                <a:solidFill>
                  <a:srgbClr val="003399"/>
                </a:solidFill>
                <a:latin typeface="Verdana" pitchFamily="34" charset="0"/>
                <a:ea typeface="Verdana" pitchFamily="34" charset="0"/>
                <a:cs typeface="Verdana" pitchFamily="34" charset="0"/>
              </a:rPr>
              <a:t>e- FATURA NEDİR?</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p:txBody>
          <a:bodyPr>
            <a:normAutofit/>
          </a:bodyPr>
          <a:lstStyle/>
          <a:p>
            <a:pPr marL="0" indent="0">
              <a:buNone/>
            </a:pPr>
            <a:endParaRPr lang="tr-TR" sz="4000" b="1" dirty="0"/>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80000"/>
            <a:ext cx="8003232" cy="5373336"/>
          </a:xfrm>
          <a:prstGeom prst="rect">
            <a:avLst/>
          </a:prstGeom>
        </p:spPr>
      </p:pic>
    </p:spTree>
    <p:extLst>
      <p:ext uri="{BB962C8B-B14F-4D97-AF65-F5344CB8AC3E}">
        <p14:creationId xmlns:p14="http://schemas.microsoft.com/office/powerpoint/2010/main" val="3619113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1015663"/>
          </a:xfrm>
          <a:prstGeom prst="rect">
            <a:avLst/>
          </a:prstGeom>
          <a:noFill/>
        </p:spPr>
        <p:txBody>
          <a:bodyPr wrap="square" rtlCol="0">
            <a:spAutoFit/>
          </a:bodyPr>
          <a:lstStyle/>
          <a:p>
            <a:pPr marL="320040" lvl="1"/>
            <a:endParaRPr lang="tr-TR" sz="2000" b="1" dirty="0">
              <a:solidFill>
                <a:srgbClr val="003399"/>
              </a:solidFill>
              <a:latin typeface="Verdana" pitchFamily="34" charset="0"/>
              <a:ea typeface="Verdana" pitchFamily="34" charset="0"/>
              <a:cs typeface="Verdana" pitchFamily="34" charset="0"/>
            </a:endParaRPr>
          </a:p>
          <a:p>
            <a:pPr marL="320040" lvl="1"/>
            <a:r>
              <a:rPr lang="tr-TR" sz="2000" b="1" dirty="0">
                <a:solidFill>
                  <a:srgbClr val="003399"/>
                </a:solidFill>
                <a:latin typeface="Verdana" pitchFamily="34" charset="0"/>
                <a:ea typeface="Verdana" pitchFamily="34" charset="0"/>
                <a:cs typeface="Verdana" pitchFamily="34" charset="0"/>
              </a:rPr>
              <a:t>e- FATURA NEDİR?</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p:txBody>
          <a:bodyPr>
            <a:normAutofit/>
          </a:bodyPr>
          <a:lstStyle/>
          <a:p>
            <a:pPr marL="0" indent="0" algn="just">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4000" dirty="0">
                <a:latin typeface="Verdana" panose="020B0604030504040204" pitchFamily="34" charset="0"/>
                <a:ea typeface="Verdana" panose="020B0604030504040204" pitchFamily="34" charset="0"/>
                <a:cs typeface="Verdana" panose="020B0604030504040204" pitchFamily="34" charset="0"/>
              </a:rPr>
              <a:t>e-Fatura belgesi, </a:t>
            </a:r>
            <a:r>
              <a:rPr lang="tr-TR" sz="4000" b="1" u="sng" dirty="0">
                <a:latin typeface="Verdana" panose="020B0604030504040204" pitchFamily="34" charset="0"/>
                <a:ea typeface="Verdana" panose="020B0604030504040204" pitchFamily="34" charset="0"/>
                <a:cs typeface="Verdana" panose="020B0604030504040204" pitchFamily="34" charset="0"/>
              </a:rPr>
              <a:t>yeni bir belge türü olmayıp, kâğıt ortamdaki “Fatura” belgesi ile aynı hukuki niteliklere sahiptir.</a:t>
            </a:r>
            <a:endParaRPr lang="tr-TR" sz="4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4000" b="1" dirty="0"/>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872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1015663"/>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 FATURADA BULUNMASI GEREKEN BİLGİLER NELERDİR?</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57200" y="1080000"/>
            <a:ext cx="8229600" cy="5589360"/>
          </a:xfrm>
        </p:spPr>
        <p:txBody>
          <a:bodyPr>
            <a:noAutofit/>
          </a:bodyPr>
          <a:lstStyle/>
          <a:p>
            <a:pPr>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e-Faturanın düzenlenme tarihi ve belge numarası. </a:t>
            </a:r>
          </a:p>
          <a:p>
            <a:pPr>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e-Faturayı düzenleyenin adı/soyadı, varsa ticaret unvanı, iş adresi, bağlı olduğu vergi dairesi ve vergi kimlik numarası. </a:t>
            </a:r>
          </a:p>
          <a:p>
            <a:pPr>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Müşterinin adı/soyadı, ticaret unvanı, varsa vergi dairesi ve vergi kimlik numarası. </a:t>
            </a:r>
          </a:p>
          <a:p>
            <a:pPr>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Malın veya işin nevi, miktarı, fiyatı ve tutarı, vergi türü, oranı ve tutarı. </a:t>
            </a:r>
          </a:p>
          <a:p>
            <a:pPr>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Satılan malların teslim tarihi ve irsaliye numarası. </a:t>
            </a:r>
          </a:p>
          <a:p>
            <a:pPr>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Başkanlık sistemlerinden elektronik ortamda sorgulanması, doğrulanması ve görüntülenmesine imkân vermek üzere, Başkanlık tarafından bilgi içeriği belirlenen </a:t>
            </a:r>
            <a:r>
              <a:rPr lang="tr-TR" sz="2400" b="1" u="sng" dirty="0" err="1">
                <a:latin typeface="Verdana" panose="020B0604030504040204" pitchFamily="34" charset="0"/>
                <a:ea typeface="Verdana" panose="020B0604030504040204" pitchFamily="34" charset="0"/>
                <a:cs typeface="Verdana" panose="020B0604030504040204" pitchFamily="34" charset="0"/>
              </a:rPr>
              <a:t>karekod</a:t>
            </a:r>
            <a:r>
              <a:rPr lang="tr-TR" sz="2400" b="1" u="sng" dirty="0">
                <a:latin typeface="Verdana" panose="020B0604030504040204" pitchFamily="34" charset="0"/>
                <a:ea typeface="Verdana" panose="020B0604030504040204" pitchFamily="34" charset="0"/>
                <a:cs typeface="Verdana" panose="020B0604030504040204" pitchFamily="34" charset="0"/>
              </a:rPr>
              <a:t> veya barkod.</a:t>
            </a:r>
            <a:endParaRPr lang="tr-TR"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68517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1015663"/>
          </a:xfrm>
          <a:prstGeom prst="rect">
            <a:avLst/>
          </a:prstGeom>
          <a:noFill/>
        </p:spPr>
        <p:txBody>
          <a:bodyPr wrap="square" rtlCol="0">
            <a:spAutoFit/>
          </a:bodyPr>
          <a:lstStyle/>
          <a:p>
            <a:pPr marL="320040" lvl="1"/>
            <a:endParaRPr lang="tr-TR" sz="2000" b="1" dirty="0">
              <a:solidFill>
                <a:srgbClr val="003399"/>
              </a:solidFill>
              <a:latin typeface="Verdana" pitchFamily="34" charset="0"/>
              <a:ea typeface="Verdana" pitchFamily="34" charset="0"/>
              <a:cs typeface="Verdana" pitchFamily="34" charset="0"/>
            </a:endParaRPr>
          </a:p>
          <a:p>
            <a:pPr marL="320040" lvl="1"/>
            <a:r>
              <a:rPr lang="tr-TR" sz="2000" b="1" dirty="0">
                <a:solidFill>
                  <a:srgbClr val="003399"/>
                </a:solidFill>
                <a:latin typeface="Verdana" pitchFamily="34" charset="0"/>
                <a:ea typeface="Verdana" pitchFamily="34" charset="0"/>
                <a:cs typeface="Verdana" pitchFamily="34" charset="0"/>
              </a:rPr>
              <a:t>e- FATURANIN ÖZELLİĞİ NEDİR?</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p:txBody>
          <a:bodyPr>
            <a:normAutofit fontScale="32500" lnSpcReduction="20000"/>
          </a:bodyPr>
          <a:lstStyle/>
          <a:p>
            <a:pPr marL="0" indent="0">
              <a:buNone/>
            </a:pPr>
            <a:endParaRPr lang="tr-TR" sz="4000" b="1" dirty="0"/>
          </a:p>
          <a:p>
            <a:pPr algn="just">
              <a:buFont typeface="Wingdings" panose="05000000000000000000" pitchFamily="2" charset="2"/>
              <a:buChar char="v"/>
            </a:pPr>
            <a:r>
              <a:rPr lang="tr-TR" sz="7300" dirty="0">
                <a:latin typeface="Verdana" panose="020B0604030504040204" pitchFamily="34" charset="0"/>
                <a:ea typeface="Verdana" panose="020B0604030504040204" pitchFamily="34" charset="0"/>
                <a:cs typeface="Verdana" panose="020B0604030504040204" pitchFamily="34" charset="0"/>
              </a:rPr>
              <a:t>İster cepten, ister tabletten isterseniz de bilgisayardan cihaz sınırlamanız olmadan faturalarınıza erişim sağlayabilirsiniz.</a:t>
            </a:r>
          </a:p>
          <a:p>
            <a:pPr algn="just">
              <a:buFont typeface="Wingdings" panose="05000000000000000000" pitchFamily="2" charset="2"/>
              <a:buChar char="v"/>
            </a:pPr>
            <a:r>
              <a:rPr lang="tr-TR" sz="7300" dirty="0">
                <a:latin typeface="Verdana" panose="020B0604030504040204" pitchFamily="34" charset="0"/>
                <a:ea typeface="Verdana" panose="020B0604030504040204" pitchFamily="34" charset="0"/>
                <a:cs typeface="Verdana" panose="020B0604030504040204" pitchFamily="34" charset="0"/>
              </a:rPr>
              <a:t>İsterseniz evden, isterseniz işten e-Fatura uygulamalarına erişim sağlayabilir zaman ve mekan kısıtlamasına takılmazsınız.</a:t>
            </a:r>
          </a:p>
          <a:p>
            <a:pPr algn="just">
              <a:buFont typeface="Wingdings" panose="05000000000000000000" pitchFamily="2" charset="2"/>
              <a:buChar char="v"/>
            </a:pPr>
            <a:r>
              <a:rPr lang="tr-TR" sz="7300" dirty="0">
                <a:latin typeface="Verdana" panose="020B0604030504040204" pitchFamily="34" charset="0"/>
                <a:ea typeface="Verdana" panose="020B0604030504040204" pitchFamily="34" charset="0"/>
                <a:cs typeface="Verdana" panose="020B0604030504040204" pitchFamily="34" charset="0"/>
              </a:rPr>
              <a:t>E-Fatura sayesinde faturalarınız güvenli bir şekilde arşivlenecektir. (minimum 10 yıl boyunca)</a:t>
            </a:r>
          </a:p>
          <a:p>
            <a:pPr algn="just">
              <a:buFont typeface="Wingdings" panose="05000000000000000000" pitchFamily="2" charset="2"/>
              <a:buChar char="v"/>
            </a:pPr>
            <a:r>
              <a:rPr lang="tr-TR" sz="7300" dirty="0">
                <a:latin typeface="Verdana" panose="020B0604030504040204" pitchFamily="34" charset="0"/>
                <a:ea typeface="Verdana" panose="020B0604030504040204" pitchFamily="34" charset="0"/>
                <a:cs typeface="Verdana" panose="020B0604030504040204" pitchFamily="34" charset="0"/>
              </a:rPr>
              <a:t>Faturalarınızı mail sistemi gibi taslak oluşturarak, taslak üzerinden çalışma sağlayabilirsiniz.</a:t>
            </a:r>
          </a:p>
          <a:p>
            <a:pPr algn="just">
              <a:buFont typeface="Wingdings" panose="05000000000000000000" pitchFamily="2" charset="2"/>
              <a:buChar char="v"/>
            </a:pPr>
            <a:r>
              <a:rPr lang="tr-TR" sz="7300" dirty="0">
                <a:latin typeface="Verdana" panose="020B0604030504040204" pitchFamily="34" charset="0"/>
                <a:ea typeface="Verdana" panose="020B0604030504040204" pitchFamily="34" charset="0"/>
                <a:cs typeface="Verdana" panose="020B0604030504040204" pitchFamily="34" charset="0"/>
              </a:rPr>
              <a:t>Fatura sınırlamasını yaşamadan toplu olarak fatura gönderimi sağlayabilirsiniz.</a:t>
            </a: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7323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1015663"/>
          </a:xfrm>
          <a:prstGeom prst="rect">
            <a:avLst/>
          </a:prstGeom>
          <a:noFill/>
        </p:spPr>
        <p:txBody>
          <a:bodyPr wrap="square" rtlCol="0">
            <a:spAutoFit/>
          </a:bodyPr>
          <a:lstStyle/>
          <a:p>
            <a:pPr marL="320040" lvl="1"/>
            <a:endParaRPr lang="tr-TR" sz="2000" b="1" dirty="0">
              <a:solidFill>
                <a:srgbClr val="003399"/>
              </a:solidFill>
              <a:latin typeface="Verdana" pitchFamily="34" charset="0"/>
              <a:ea typeface="Verdana" pitchFamily="34" charset="0"/>
              <a:cs typeface="Verdana" pitchFamily="34" charset="0"/>
            </a:endParaRPr>
          </a:p>
          <a:p>
            <a:pPr marL="320040" lvl="1"/>
            <a:r>
              <a:rPr lang="tr-TR" sz="2000" b="1" dirty="0">
                <a:solidFill>
                  <a:srgbClr val="003399"/>
                </a:solidFill>
                <a:latin typeface="Verdana" pitchFamily="34" charset="0"/>
                <a:ea typeface="Verdana" pitchFamily="34" charset="0"/>
                <a:cs typeface="Verdana" pitchFamily="34" charset="0"/>
              </a:rPr>
              <a:t>e- FATURANIN AVANTAJLARI NELERDİR?</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57200" y="1167274"/>
            <a:ext cx="8229600" cy="5502086"/>
          </a:xfrm>
        </p:spPr>
        <p:txBody>
          <a:bodyPr>
            <a:noAutofit/>
          </a:bodyPr>
          <a:lstStyle/>
          <a:p>
            <a:pPr algn="just" fontAlgn="base">
              <a:buFont typeface="Wingdings" panose="05000000000000000000" pitchFamily="2" charset="2"/>
              <a:buChar char="v"/>
            </a:pPr>
            <a:r>
              <a:rPr lang="tr-TR" sz="2100" dirty="0">
                <a:latin typeface="Verdana" panose="020B0604030504040204" pitchFamily="34" charset="0"/>
                <a:ea typeface="Verdana" panose="020B0604030504040204" pitchFamily="34" charset="0"/>
                <a:cs typeface="Verdana" panose="020B0604030504040204" pitchFamily="34" charset="0"/>
              </a:rPr>
              <a:t>Fatura bastırma, yazdırma, imzalama ve kaşeleme, </a:t>
            </a:r>
            <a:r>
              <a:rPr lang="tr-TR" sz="2100" dirty="0" err="1">
                <a:latin typeface="Verdana" panose="020B0604030504040204" pitchFamily="34" charset="0"/>
                <a:ea typeface="Verdana" panose="020B0604030504040204" pitchFamily="34" charset="0"/>
                <a:cs typeface="Verdana" panose="020B0604030504040204" pitchFamily="34" charset="0"/>
              </a:rPr>
              <a:t>kargolama</a:t>
            </a:r>
            <a:r>
              <a:rPr lang="tr-TR" sz="2100" dirty="0">
                <a:latin typeface="Verdana" panose="020B0604030504040204" pitchFamily="34" charset="0"/>
                <a:ea typeface="Verdana" panose="020B0604030504040204" pitchFamily="34" charset="0"/>
                <a:cs typeface="Verdana" panose="020B0604030504040204" pitchFamily="34" charset="0"/>
              </a:rPr>
              <a:t>, arşivleme gibi masraflardan ve bunların </a:t>
            </a:r>
            <a:r>
              <a:rPr lang="tr-TR" sz="2100" dirty="0" err="1">
                <a:latin typeface="Verdana" panose="020B0604030504040204" pitchFamily="34" charset="0"/>
                <a:ea typeface="Verdana" panose="020B0604030504040204" pitchFamily="34" charset="0"/>
                <a:cs typeface="Verdana" panose="020B0604030504040204" pitchFamily="34" charset="0"/>
              </a:rPr>
              <a:t>operasyonel</a:t>
            </a:r>
            <a:r>
              <a:rPr lang="tr-TR" sz="2100" dirty="0">
                <a:latin typeface="Verdana" panose="020B0604030504040204" pitchFamily="34" charset="0"/>
                <a:ea typeface="Verdana" panose="020B0604030504040204" pitchFamily="34" charset="0"/>
                <a:cs typeface="Verdana" panose="020B0604030504040204" pitchFamily="34" charset="0"/>
              </a:rPr>
              <a:t> yükünden kurtulursunuz.</a:t>
            </a:r>
          </a:p>
          <a:p>
            <a:pPr algn="just" fontAlgn="base">
              <a:buFont typeface="Wingdings" panose="05000000000000000000" pitchFamily="2" charset="2"/>
              <a:buChar char="v"/>
            </a:pPr>
            <a:r>
              <a:rPr lang="tr-TR" sz="2100" dirty="0">
                <a:latin typeface="Verdana" panose="020B0604030504040204" pitchFamily="34" charset="0"/>
                <a:ea typeface="Verdana" panose="020B0604030504040204" pitchFamily="34" charset="0"/>
                <a:cs typeface="Verdana" panose="020B0604030504040204" pitchFamily="34" charset="0"/>
              </a:rPr>
              <a:t>Fatura başı maliyetinizi fatura başı ortalama TL’den Kuruş'a kadar düşürürsünüz.</a:t>
            </a:r>
          </a:p>
          <a:p>
            <a:pPr algn="just" fontAlgn="base">
              <a:buFont typeface="Wingdings" panose="05000000000000000000" pitchFamily="2" charset="2"/>
              <a:buChar char="v"/>
            </a:pPr>
            <a:r>
              <a:rPr lang="tr-TR" sz="2100" dirty="0">
                <a:latin typeface="Verdana" panose="020B0604030504040204" pitchFamily="34" charset="0"/>
                <a:ea typeface="Verdana" panose="020B0604030504040204" pitchFamily="34" charset="0"/>
                <a:cs typeface="Verdana" panose="020B0604030504040204" pitchFamily="34" charset="0"/>
              </a:rPr>
              <a:t>Firmanızın kurumsal kimliği profesyonel bir görünüm kazanır.</a:t>
            </a:r>
          </a:p>
          <a:p>
            <a:pPr algn="just" fontAlgn="base">
              <a:buFont typeface="Wingdings" panose="05000000000000000000" pitchFamily="2" charset="2"/>
              <a:buChar char="v"/>
            </a:pPr>
            <a:r>
              <a:rPr lang="tr-TR" sz="2100" dirty="0">
                <a:latin typeface="Verdana" panose="020B0604030504040204" pitchFamily="34" charset="0"/>
                <a:ea typeface="Verdana" panose="020B0604030504040204" pitchFamily="34" charset="0"/>
                <a:cs typeface="Verdana" panose="020B0604030504040204" pitchFamily="34" charset="0"/>
              </a:rPr>
              <a:t>Faturalarınız müşterilerinize anında ulaşır; böylece müşterileriniz faturalarınızı anında görebilir. Faturalarınızın kargoda kaybolması, şirket içinde geciktirilmesi, ilgili kişiye ulaşamaması gibi bir dert olmaz.</a:t>
            </a:r>
          </a:p>
          <a:p>
            <a:pPr algn="just" fontAlgn="base">
              <a:buFont typeface="Wingdings" panose="05000000000000000000" pitchFamily="2" charset="2"/>
              <a:buChar char="v"/>
            </a:pPr>
            <a:r>
              <a:rPr lang="tr-TR" sz="2100" dirty="0">
                <a:latin typeface="Verdana" panose="020B0604030504040204" pitchFamily="34" charset="0"/>
                <a:ea typeface="Verdana" panose="020B0604030504040204" pitchFamily="34" charset="0"/>
                <a:cs typeface="Verdana" panose="020B0604030504040204" pitchFamily="34" charset="0"/>
              </a:rPr>
              <a:t>Faturanızın kabul edilip edilmediğini, müşteriniz tarafından görülüp görülmediğini takip edebilirsiniz.</a:t>
            </a:r>
          </a:p>
          <a:p>
            <a:pPr algn="just" fontAlgn="base">
              <a:buFont typeface="Wingdings" panose="05000000000000000000" pitchFamily="2" charset="2"/>
              <a:buChar char="v"/>
            </a:pPr>
            <a:r>
              <a:rPr lang="tr-TR" sz="2100" dirty="0">
                <a:latin typeface="Verdana" panose="020B0604030504040204" pitchFamily="34" charset="0"/>
                <a:ea typeface="Verdana" panose="020B0604030504040204" pitchFamily="34" charset="0"/>
                <a:cs typeface="Verdana" panose="020B0604030504040204" pitchFamily="34" charset="0"/>
              </a:rPr>
              <a:t>Faturalarınız müşterilerinize çabuk ulaştığı için tahsilatlarınız hızlanır.</a:t>
            </a:r>
          </a:p>
        </p:txBody>
      </p:sp>
    </p:spTree>
    <p:extLst>
      <p:ext uri="{BB962C8B-B14F-4D97-AF65-F5344CB8AC3E}">
        <p14:creationId xmlns:p14="http://schemas.microsoft.com/office/powerpoint/2010/main" val="863660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1015663"/>
          </a:xfrm>
          <a:prstGeom prst="rect">
            <a:avLst/>
          </a:prstGeom>
          <a:noFill/>
        </p:spPr>
        <p:txBody>
          <a:bodyPr wrap="square" rtlCol="0">
            <a:spAutoFit/>
          </a:bodyPr>
          <a:lstStyle/>
          <a:p>
            <a:pPr marL="320040" lvl="1"/>
            <a:endParaRPr lang="tr-TR" sz="2000" b="1" dirty="0">
              <a:solidFill>
                <a:srgbClr val="003399"/>
              </a:solidFill>
              <a:latin typeface="Verdana" pitchFamily="34" charset="0"/>
              <a:ea typeface="Verdana" pitchFamily="34" charset="0"/>
              <a:cs typeface="Verdana" pitchFamily="34" charset="0"/>
            </a:endParaRPr>
          </a:p>
          <a:p>
            <a:pPr marL="320040" lvl="1"/>
            <a:r>
              <a:rPr lang="tr-TR" sz="2000" b="1" dirty="0">
                <a:solidFill>
                  <a:srgbClr val="003399"/>
                </a:solidFill>
                <a:latin typeface="Verdana" pitchFamily="34" charset="0"/>
                <a:ea typeface="Verdana" pitchFamily="34" charset="0"/>
                <a:cs typeface="Verdana" pitchFamily="34" charset="0"/>
              </a:rPr>
              <a:t>e- FATURANIN AVANTAJLARI NELERDİR?</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İçerik Yer Tutucusu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0374" y="1510887"/>
            <a:ext cx="8216081" cy="4870441"/>
          </a:xfrm>
        </p:spPr>
      </p:pic>
    </p:spTree>
    <p:extLst>
      <p:ext uri="{BB962C8B-B14F-4D97-AF65-F5344CB8AC3E}">
        <p14:creationId xmlns:p14="http://schemas.microsoft.com/office/powerpoint/2010/main" val="1396202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1015663"/>
          </a:xfrm>
          <a:prstGeom prst="rect">
            <a:avLst/>
          </a:prstGeom>
          <a:noFill/>
        </p:spPr>
        <p:txBody>
          <a:bodyPr wrap="square" rtlCol="0">
            <a:spAutoFit/>
          </a:bodyPr>
          <a:lstStyle/>
          <a:p>
            <a:pPr marL="320040" lvl="1"/>
            <a:endParaRPr lang="tr-TR" sz="2000" b="1" dirty="0">
              <a:solidFill>
                <a:srgbClr val="003399"/>
              </a:solidFill>
              <a:latin typeface="Verdana" pitchFamily="34" charset="0"/>
              <a:ea typeface="Verdana" pitchFamily="34" charset="0"/>
              <a:cs typeface="Verdana" pitchFamily="34" charset="0"/>
            </a:endParaRPr>
          </a:p>
          <a:p>
            <a:pPr marL="320040" lvl="1"/>
            <a:r>
              <a:rPr lang="tr-TR" sz="2000" b="1" dirty="0">
                <a:solidFill>
                  <a:srgbClr val="003399"/>
                </a:solidFill>
                <a:latin typeface="Verdana" pitchFamily="34" charset="0"/>
                <a:ea typeface="Verdana" pitchFamily="34" charset="0"/>
                <a:cs typeface="Verdana" pitchFamily="34" charset="0"/>
              </a:rPr>
              <a:t>e- FATURANIN AVANTAJLARI NELERDİR?</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57200" y="1167274"/>
            <a:ext cx="8229600" cy="5070038"/>
          </a:xfrm>
        </p:spPr>
        <p:txBody>
          <a:bodyPr>
            <a:normAutofit fontScale="25000" lnSpcReduction="20000"/>
          </a:bodyPr>
          <a:lstStyle/>
          <a:p>
            <a:pPr algn="just" fontAlgn="base">
              <a:buFont typeface="Wingdings" panose="05000000000000000000" pitchFamily="2" charset="2"/>
              <a:buChar char="v"/>
            </a:pPr>
            <a:r>
              <a:rPr lang="tr-TR" sz="9600" dirty="0">
                <a:latin typeface="Verdana" panose="020B0604030504040204" pitchFamily="34" charset="0"/>
                <a:ea typeface="Verdana" panose="020B0604030504040204" pitchFamily="34" charset="0"/>
                <a:cs typeface="Verdana" panose="020B0604030504040204" pitchFamily="34" charset="0"/>
              </a:rPr>
              <a:t>Faturalarınız dijital ortamda arşivlendiği için istediğiniz zaman eski faturalarınıza çok rahat ulaşabilirsiniz. Her bir eski faturayı bulmanız gerektiğinde dosyaların arasında kaybolmadığınız gibi, fatura saklama iş yükü ve maliyetinden de kurtulursunuz.</a:t>
            </a:r>
          </a:p>
          <a:p>
            <a:pPr algn="just" fontAlgn="base">
              <a:buFont typeface="Wingdings" panose="05000000000000000000" pitchFamily="2" charset="2"/>
              <a:buChar char="v"/>
            </a:pPr>
            <a:r>
              <a:rPr lang="tr-TR" sz="9600" dirty="0">
                <a:latin typeface="Verdana" panose="020B0604030504040204" pitchFamily="34" charset="0"/>
                <a:ea typeface="Verdana" panose="020B0604030504040204" pitchFamily="34" charset="0"/>
                <a:cs typeface="Verdana" panose="020B0604030504040204" pitchFamily="34" charset="0"/>
              </a:rPr>
              <a:t>Mali müşavirinize faturaların dijital kopyalarını ulaştırmak daha kolay olduğu için kendisiyle daha eşzamanlı bir çalışma yürütebilirsiniz. Hem sizin hem mali müşavirinizin iş yükü azalır, operasyonunuz kolaylaşır.</a:t>
            </a:r>
          </a:p>
          <a:p>
            <a:pPr algn="just" fontAlgn="base">
              <a:buFont typeface="Wingdings" panose="05000000000000000000" pitchFamily="2" charset="2"/>
              <a:buChar char="v"/>
            </a:pPr>
            <a:r>
              <a:rPr lang="tr-TR" sz="9600" dirty="0">
                <a:latin typeface="Verdana" panose="020B0604030504040204" pitchFamily="34" charset="0"/>
                <a:ea typeface="Verdana" panose="020B0604030504040204" pitchFamily="34" charset="0"/>
                <a:cs typeface="Verdana" panose="020B0604030504040204" pitchFamily="34" charset="0"/>
              </a:rPr>
              <a:t>Cep telefonunuzdan bile fatura kesip müşterinize anında ulaştırabilirsiniz.</a:t>
            </a:r>
          </a:p>
          <a:p>
            <a:pPr algn="just" fontAlgn="base">
              <a:buFont typeface="Wingdings" panose="05000000000000000000" pitchFamily="2" charset="2"/>
              <a:buChar char="v"/>
            </a:pPr>
            <a:r>
              <a:rPr lang="tr-TR" sz="9600" dirty="0">
                <a:latin typeface="Verdana" panose="020B0604030504040204" pitchFamily="34" charset="0"/>
                <a:ea typeface="Verdana" panose="020B0604030504040204" pitchFamily="34" charset="0"/>
                <a:cs typeface="Verdana" panose="020B0604030504040204" pitchFamily="34" charset="0"/>
              </a:rPr>
              <a:t>e-Fatura çevrecidir! e-Fatura ile kağıt tüketiminizi azaltır; doğayı korursunuz.</a:t>
            </a: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9848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1015663"/>
          </a:xfrm>
          <a:prstGeom prst="rect">
            <a:avLst/>
          </a:prstGeom>
          <a:noFill/>
        </p:spPr>
        <p:txBody>
          <a:bodyPr wrap="square" rtlCol="0">
            <a:spAutoFit/>
          </a:bodyPr>
          <a:lstStyle/>
          <a:p>
            <a:pPr marL="320040" lvl="1"/>
            <a:endParaRPr lang="tr-TR" sz="2000" b="1" dirty="0">
              <a:solidFill>
                <a:srgbClr val="003399"/>
              </a:solidFill>
              <a:latin typeface="Verdana" pitchFamily="34" charset="0"/>
              <a:ea typeface="Verdana" pitchFamily="34" charset="0"/>
              <a:cs typeface="Verdana" pitchFamily="34" charset="0"/>
            </a:endParaRPr>
          </a:p>
          <a:p>
            <a:pPr marL="320040" lvl="1"/>
            <a:endParaRPr lang="tr-TR" sz="2000" b="1" dirty="0">
              <a:solidFill>
                <a:srgbClr val="003399"/>
              </a:solidFill>
              <a:latin typeface="Verdana" pitchFamily="34" charset="0"/>
              <a:ea typeface="Verdana" pitchFamily="34" charset="0"/>
              <a:cs typeface="Verdana" pitchFamily="34" charset="0"/>
            </a:endParaRP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p:txBody>
          <a:bodyPr>
            <a:normAutofit/>
          </a:bodyPr>
          <a:lstStyle/>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4000" b="1" dirty="0">
                <a:solidFill>
                  <a:srgbClr val="003399"/>
                </a:solidFill>
                <a:latin typeface="Verdana" panose="020B0604030504040204" pitchFamily="34" charset="0"/>
                <a:ea typeface="Verdana" panose="020B0604030504040204" pitchFamily="34" charset="0"/>
                <a:cs typeface="Verdana" panose="020B0604030504040204" pitchFamily="34" charset="0"/>
              </a:rPr>
              <a:t>e- FATURAYA GEÇİŞ SÜRECİ</a:t>
            </a: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1555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KİMLER e-FATURA KULLANABİLİR?</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57200" y="1167274"/>
            <a:ext cx="8229600" cy="5430078"/>
          </a:xfrm>
        </p:spPr>
        <p:txBody>
          <a:bodyPr>
            <a:normAutofit/>
          </a:bodyPr>
          <a:lstStyle/>
          <a:p>
            <a:pPr marL="0" indent="0" algn="just">
              <a:buNone/>
            </a:pPr>
            <a:r>
              <a:rPr lang="tr-TR" sz="2400" b="1" u="sng" dirty="0">
                <a:latin typeface="Verdana" panose="020B0604030504040204" pitchFamily="34" charset="0"/>
                <a:ea typeface="Verdana" panose="020B0604030504040204" pitchFamily="34" charset="0"/>
                <a:cs typeface="Verdana" panose="020B0604030504040204" pitchFamily="34" charset="0"/>
              </a:rPr>
              <a:t>e-Faturaya geçiş iki şekilde olabilmektedir.</a:t>
            </a: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1) İsteğe bağlı olarak geçiş:</a:t>
            </a:r>
            <a:endParaRPr lang="tr-TR" sz="24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dirty="0">
                <a:latin typeface="Verdana" panose="020B0604030504040204" pitchFamily="34" charset="0"/>
                <a:ea typeface="Verdana" panose="020B0604030504040204" pitchFamily="34" charset="0"/>
                <a:cs typeface="Verdana" panose="020B0604030504040204" pitchFamily="34" charset="0"/>
              </a:rPr>
              <a:t>Gelir İdaresi Başkanlığı </a:t>
            </a:r>
            <a:r>
              <a:rPr lang="tr-TR" sz="2400" b="1" dirty="0">
                <a:latin typeface="Verdana" panose="020B0604030504040204" pitchFamily="34" charset="0"/>
                <a:ea typeface="Verdana" panose="020B0604030504040204" pitchFamily="34" charset="0"/>
                <a:cs typeface="Verdana" panose="020B0604030504040204" pitchFamily="34" charset="0"/>
                <a:hlinkClick r:id="rId4"/>
              </a:rPr>
              <a:t>(GİB)</a:t>
            </a:r>
            <a:r>
              <a:rPr lang="tr-TR" sz="2400" dirty="0">
                <a:latin typeface="Verdana" panose="020B0604030504040204" pitchFamily="34" charset="0"/>
                <a:ea typeface="Verdana" panose="020B0604030504040204" pitchFamily="34" charset="0"/>
                <a:cs typeface="Verdana" panose="020B0604030504040204" pitchFamily="34" charset="0"/>
              </a:rPr>
              <a:t> tarafından belirlenen </a:t>
            </a:r>
            <a:r>
              <a:rPr lang="tr-TR" sz="2400" b="1" dirty="0">
                <a:latin typeface="Verdana" panose="020B0604030504040204" pitchFamily="34" charset="0"/>
                <a:ea typeface="Verdana" panose="020B0604030504040204" pitchFamily="34" charset="0"/>
                <a:cs typeface="Verdana" panose="020B0604030504040204" pitchFamily="34" charset="0"/>
              </a:rPr>
              <a:t>e-Faturaya geçme zorunluluğu</a:t>
            </a:r>
            <a:r>
              <a:rPr lang="tr-TR" sz="2400" dirty="0">
                <a:latin typeface="Verdana" panose="020B0604030504040204" pitchFamily="34" charset="0"/>
                <a:ea typeface="Verdana" panose="020B0604030504040204" pitchFamily="34" charset="0"/>
                <a:cs typeface="Verdana" panose="020B0604030504040204" pitchFamily="34" charset="0"/>
              </a:rPr>
              <a:t> kriterlerine uymasanız bile gönüllü olarak </a:t>
            </a:r>
            <a:r>
              <a:rPr lang="tr-TR" sz="2400" b="1" dirty="0">
                <a:latin typeface="Verdana" panose="020B0604030504040204" pitchFamily="34" charset="0"/>
                <a:ea typeface="Verdana" panose="020B0604030504040204" pitchFamily="34" charset="0"/>
                <a:cs typeface="Verdana" panose="020B0604030504040204" pitchFamily="34" charset="0"/>
              </a:rPr>
              <a:t>e-Faturaya geç</a:t>
            </a:r>
            <a:r>
              <a:rPr lang="tr-TR" sz="2400" dirty="0">
                <a:latin typeface="Verdana" panose="020B0604030504040204" pitchFamily="34" charset="0"/>
                <a:ea typeface="Verdana" panose="020B0604030504040204" pitchFamily="34" charset="0"/>
                <a:cs typeface="Verdana" panose="020B0604030504040204" pitchFamily="34" charset="0"/>
              </a:rPr>
              <a:t>ebilirsiniz. Yani daha basit bir tanımla; </a:t>
            </a:r>
            <a:r>
              <a:rPr lang="tr-TR" sz="2400" b="1" dirty="0">
                <a:latin typeface="Verdana" panose="020B0604030504040204" pitchFamily="34" charset="0"/>
                <a:ea typeface="Verdana" panose="020B0604030504040204" pitchFamily="34" charset="0"/>
                <a:cs typeface="Verdana" panose="020B0604030504040204" pitchFamily="34" charset="0"/>
              </a:rPr>
              <a:t>e-Faturaya geçmek için</a:t>
            </a:r>
            <a:r>
              <a:rPr lang="tr-TR" sz="2400" dirty="0">
                <a:latin typeface="Verdana" panose="020B0604030504040204" pitchFamily="34" charset="0"/>
                <a:ea typeface="Verdana" panose="020B0604030504040204" pitchFamily="34" charset="0"/>
                <a:cs typeface="Verdana" panose="020B0604030504040204" pitchFamily="34" charset="0"/>
              </a:rPr>
              <a:t> herhangi bir ciro kısıtlaması bulunmuyor. Fatura kesen bir işletmenizin olması </a:t>
            </a:r>
            <a:r>
              <a:rPr lang="tr-TR" sz="2400" b="1" dirty="0">
                <a:latin typeface="Verdana" panose="020B0604030504040204" pitchFamily="34" charset="0"/>
                <a:ea typeface="Verdana" panose="020B0604030504040204" pitchFamily="34" charset="0"/>
                <a:cs typeface="Verdana" panose="020B0604030504040204" pitchFamily="34" charset="0"/>
              </a:rPr>
              <a:t>e-Faturaya geçme</a:t>
            </a:r>
            <a:r>
              <a:rPr lang="tr-TR" sz="2400" dirty="0">
                <a:latin typeface="Verdana" panose="020B0604030504040204" pitchFamily="34" charset="0"/>
                <a:ea typeface="Verdana" panose="020B0604030504040204" pitchFamily="34" charset="0"/>
                <a:cs typeface="Verdana" panose="020B0604030504040204" pitchFamily="34" charset="0"/>
              </a:rPr>
              <a:t>niz için yeterli. Çok az fatura kesen veya daha önce hiç fatura kesmemiş yeni bir işletmenizin olması fark etmez. </a:t>
            </a: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799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11" name="Metin kutusu 10"/>
          <p:cNvSpPr txBox="1"/>
          <p:nvPr/>
        </p:nvSpPr>
        <p:spPr>
          <a:xfrm>
            <a:off x="1" y="177255"/>
            <a:ext cx="7140433" cy="584775"/>
          </a:xfrm>
          <a:prstGeom prst="rect">
            <a:avLst/>
          </a:prstGeom>
          <a:noFill/>
        </p:spPr>
        <p:txBody>
          <a:bodyPr wrap="square" rtlCol="0">
            <a:spAutoFit/>
          </a:bodyPr>
          <a:lstStyle/>
          <a:p>
            <a:pPr>
              <a:spcBef>
                <a:spcPct val="0"/>
              </a:spcBef>
            </a:pPr>
            <a:r>
              <a:rPr lang="tr-TR" sz="3200" b="1" kern="0" dirty="0">
                <a:solidFill>
                  <a:srgbClr val="003399"/>
                </a:solidFill>
              </a:rPr>
              <a:t>Sunum Planı</a:t>
            </a:r>
          </a:p>
        </p:txBody>
      </p:sp>
      <p:sp>
        <p:nvSpPr>
          <p:cNvPr id="12" name="İçerik Yer Tutucusu 2"/>
          <p:cNvSpPr>
            <a:spLocks noGrp="1"/>
          </p:cNvSpPr>
          <p:nvPr>
            <p:ph idx="1"/>
          </p:nvPr>
        </p:nvSpPr>
        <p:spPr>
          <a:xfrm>
            <a:off x="107504" y="1080000"/>
            <a:ext cx="8928992" cy="5661368"/>
          </a:xfrm>
        </p:spPr>
        <p:txBody>
          <a:bodyPr numCol="2">
            <a:noAutofit/>
          </a:bodyPr>
          <a:lstStyle/>
          <a:p>
            <a:pPr>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Vergi Usul Kanunu nedir?</a:t>
            </a:r>
          </a:p>
          <a:p>
            <a:pPr lvl="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Elektronik Belge Dönemi</a:t>
            </a:r>
          </a:p>
          <a:p>
            <a:pPr lvl="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Fatura Uygulaması</a:t>
            </a:r>
          </a:p>
          <a:p>
            <a:pPr>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Faturanın Avantajları</a:t>
            </a:r>
          </a:p>
          <a:p>
            <a:pPr lvl="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Faturaya Geçiş Süreci</a:t>
            </a:r>
          </a:p>
          <a:p>
            <a:pPr>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Fatura Kullanma Zorunluluğu</a:t>
            </a:r>
          </a:p>
          <a:p>
            <a:pPr lvl="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Fatura Kullanım Yöntemleri</a:t>
            </a:r>
          </a:p>
          <a:p>
            <a:pPr lvl="0">
              <a:spcBef>
                <a:spcPts val="0"/>
              </a:spcBef>
              <a:spcAft>
                <a:spcPts val="600"/>
              </a:spcAft>
              <a:buClr>
                <a:srgbClr val="C00000"/>
              </a:buClr>
              <a:buSzPct val="130000"/>
              <a:buFont typeface="Wingdings" pitchFamily="2" charset="2"/>
              <a:buChar char="v"/>
            </a:pPr>
            <a:r>
              <a:rPr lang="tr-TR" sz="1800" dirty="0" smtClean="0">
                <a:latin typeface="Verdana" panose="020B0604030504040204" pitchFamily="34" charset="0"/>
                <a:ea typeface="Verdana" panose="020B0604030504040204" pitchFamily="34" charset="0"/>
                <a:cs typeface="Verdana" panose="020B0604030504040204" pitchFamily="34" charset="0"/>
              </a:rPr>
              <a:t>E- </a:t>
            </a:r>
            <a:r>
              <a:rPr lang="tr-TR" sz="1800" dirty="0">
                <a:latin typeface="Verdana" panose="020B0604030504040204" pitchFamily="34" charset="0"/>
                <a:ea typeface="Verdana" panose="020B0604030504040204" pitchFamily="34" charset="0"/>
                <a:cs typeface="Verdana" panose="020B0604030504040204" pitchFamily="34" charset="0"/>
              </a:rPr>
              <a:t>Fatura İptal Süreci</a:t>
            </a:r>
          </a:p>
          <a:p>
            <a:pPr lvl="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Arşiv Fatura</a:t>
            </a:r>
          </a:p>
          <a:p>
            <a:pPr lvl="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Arşiv Fatura Uygulamasına Geçiş Süreci</a:t>
            </a:r>
          </a:p>
          <a:p>
            <a:pPr lvl="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Fatura ve E- Arşiv Fatura Arasındaki Farkları</a:t>
            </a:r>
          </a:p>
          <a:p>
            <a:pPr marL="180975" indent="0">
              <a:spcBef>
                <a:spcPts val="0"/>
              </a:spcBef>
              <a:spcAft>
                <a:spcPts val="600"/>
              </a:spcAft>
              <a:buClr>
                <a:srgbClr val="C00000"/>
              </a:buClr>
              <a:buSzPct val="130000"/>
              <a:buNone/>
            </a:pPr>
            <a:endParaRPr lang="tr-TR" sz="1800" dirty="0">
              <a:latin typeface="Verdana" panose="020B0604030504040204" pitchFamily="34" charset="0"/>
              <a:ea typeface="Verdana" panose="020B0604030504040204" pitchFamily="34" charset="0"/>
              <a:cs typeface="Verdana" panose="020B0604030504040204" pitchFamily="34" charset="0"/>
            </a:endParaRPr>
          </a:p>
          <a:p>
            <a:pPr marL="466725" indent="-285750">
              <a:spcBef>
                <a:spcPts val="0"/>
              </a:spcBef>
              <a:spcAft>
                <a:spcPts val="600"/>
              </a:spcAft>
              <a:buClr>
                <a:srgbClr val="C00000"/>
              </a:buClr>
              <a:buSzPct val="130000"/>
              <a:buFont typeface="Wingdings" pitchFamily="2" charset="2"/>
              <a:buChar char="v"/>
            </a:pPr>
            <a:endParaRPr lang="tr-TR" sz="1800" dirty="0">
              <a:latin typeface="Verdana" panose="020B0604030504040204" pitchFamily="34" charset="0"/>
              <a:ea typeface="Verdana" panose="020B0604030504040204" pitchFamily="34" charset="0"/>
              <a:cs typeface="Verdana" panose="020B0604030504040204" pitchFamily="34" charset="0"/>
            </a:endParaRPr>
          </a:p>
          <a:p>
            <a:pPr marL="466725" indent="-285750">
              <a:spcBef>
                <a:spcPts val="0"/>
              </a:spcBef>
              <a:spcAft>
                <a:spcPts val="600"/>
              </a:spcAft>
              <a:buClr>
                <a:srgbClr val="C00000"/>
              </a:buClr>
              <a:buSzPct val="130000"/>
              <a:buFont typeface="Wingdings" pitchFamily="2" charset="2"/>
              <a:buChar char="v"/>
            </a:pPr>
            <a:endParaRPr lang="tr-TR" sz="1800" dirty="0">
              <a:latin typeface="Verdana" panose="020B0604030504040204" pitchFamily="34" charset="0"/>
              <a:ea typeface="Verdana" panose="020B0604030504040204" pitchFamily="34" charset="0"/>
              <a:cs typeface="Verdana" panose="020B0604030504040204" pitchFamily="34" charset="0"/>
            </a:endParaRPr>
          </a:p>
          <a:p>
            <a:pPr marL="180975" indent="0">
              <a:spcBef>
                <a:spcPts val="0"/>
              </a:spcBef>
              <a:spcAft>
                <a:spcPts val="600"/>
              </a:spcAft>
              <a:buClr>
                <a:srgbClr val="C00000"/>
              </a:buClr>
              <a:buSzPct val="130000"/>
              <a:buNone/>
            </a:pPr>
            <a:endParaRPr lang="tr-TR" sz="1800" dirty="0">
              <a:latin typeface="Verdana" panose="020B0604030504040204" pitchFamily="34" charset="0"/>
              <a:ea typeface="Verdana" panose="020B0604030504040204" pitchFamily="34" charset="0"/>
              <a:cs typeface="Verdana" panose="020B0604030504040204" pitchFamily="34" charset="0"/>
            </a:endParaRPr>
          </a:p>
          <a:p>
            <a:pPr marL="466725" indent="-28575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İrsaliye Uygulaması</a:t>
            </a:r>
          </a:p>
          <a:p>
            <a:pPr marL="466725" indent="-28575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İrsaliye Kullanım Zorunluluğu</a:t>
            </a:r>
          </a:p>
          <a:p>
            <a:pPr marL="466725" indent="-28575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İrsaliyenin Faydaları</a:t>
            </a:r>
          </a:p>
          <a:p>
            <a:pPr marL="466725" indent="-285750">
              <a:spcBef>
                <a:spcPts val="0"/>
              </a:spcBef>
              <a:spcAft>
                <a:spcPts val="600"/>
              </a:spcAft>
              <a:buClr>
                <a:srgbClr val="C00000"/>
              </a:buClr>
              <a:buSzPct val="130000"/>
              <a:buFont typeface="Wingdings" pitchFamily="2" charset="2"/>
              <a:buChar char="v"/>
            </a:pPr>
            <a:r>
              <a:rPr lang="tr-TR" sz="1800" dirty="0" smtClean="0">
                <a:latin typeface="Verdana" panose="020B0604030504040204" pitchFamily="34" charset="0"/>
                <a:ea typeface="Verdana" panose="020B0604030504040204" pitchFamily="34" charset="0"/>
                <a:cs typeface="Verdana" panose="020B0604030504040204" pitchFamily="34" charset="0"/>
              </a:rPr>
              <a:t>E- </a:t>
            </a:r>
            <a:r>
              <a:rPr lang="tr-TR" sz="1800" dirty="0">
                <a:latin typeface="Verdana" panose="020B0604030504040204" pitchFamily="34" charset="0"/>
                <a:ea typeface="Verdana" panose="020B0604030504040204" pitchFamily="34" charset="0"/>
                <a:cs typeface="Verdana" panose="020B0604030504040204" pitchFamily="34" charset="0"/>
              </a:rPr>
              <a:t>Müstahsil Makbuzu</a:t>
            </a:r>
          </a:p>
          <a:p>
            <a:pPr marL="466725" indent="-28575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 Müstahsil Makbuzu Uygulamasına Dahil Olma</a:t>
            </a:r>
          </a:p>
          <a:p>
            <a:pPr marL="466725" indent="-28575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e-Müstahsil Makbuzu Uygulamasına Geçiş Zorunluluğu</a:t>
            </a:r>
          </a:p>
          <a:p>
            <a:pPr marL="466725" indent="-28575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e-Müstahsil Makbuzunda Bulunması Gereken Bilgiler </a:t>
            </a:r>
          </a:p>
          <a:p>
            <a:pPr marL="466725" indent="-28575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e-Gider Pusulası Uygulaması</a:t>
            </a:r>
          </a:p>
          <a:p>
            <a:pPr marL="466725" indent="-28575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e-Gider Pusulası Uygulamasına dahil olma</a:t>
            </a:r>
          </a:p>
          <a:p>
            <a:pPr marL="466725" indent="-28575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e-Gider Pusulasında Bulunması Gereken Bilgiler </a:t>
            </a:r>
            <a:endParaRPr lang="tr-TR" sz="1800" dirty="0" smtClean="0">
              <a:latin typeface="Verdana" panose="020B0604030504040204" pitchFamily="34" charset="0"/>
              <a:ea typeface="Verdana" panose="020B0604030504040204" pitchFamily="34" charset="0"/>
              <a:cs typeface="Verdana" panose="020B0604030504040204" pitchFamily="34" charset="0"/>
            </a:endParaRPr>
          </a:p>
          <a:p>
            <a:pPr marL="466725" lvl="0" indent="-285750">
              <a:spcBef>
                <a:spcPts val="0"/>
              </a:spcBef>
              <a:spcAft>
                <a:spcPts val="600"/>
              </a:spcAft>
              <a:buClr>
                <a:srgbClr val="C00000"/>
              </a:buClr>
              <a:buSzPct val="130000"/>
              <a:buFont typeface="Wingdings" pitchFamily="2" charset="2"/>
              <a:buChar char="v"/>
            </a:pPr>
            <a:r>
              <a:rPr lang="tr-TR" sz="1800" dirty="0">
                <a:latin typeface="Verdana" panose="020B0604030504040204" pitchFamily="34" charset="0"/>
                <a:ea typeface="Verdana" panose="020B0604030504040204" pitchFamily="34" charset="0"/>
                <a:cs typeface="Verdana" panose="020B0604030504040204" pitchFamily="34" charset="0"/>
              </a:rPr>
              <a:t>Sık Sorulan Sorular</a:t>
            </a:r>
          </a:p>
          <a:p>
            <a:pPr marL="180975" indent="0">
              <a:spcBef>
                <a:spcPts val="0"/>
              </a:spcBef>
              <a:spcAft>
                <a:spcPts val="600"/>
              </a:spcAft>
              <a:buClr>
                <a:srgbClr val="C00000"/>
              </a:buClr>
              <a:buSzPct val="130000"/>
              <a:buNone/>
            </a:pPr>
            <a:endParaRPr lang="tr-TR" sz="1800" dirty="0">
              <a:latin typeface="Verdana" panose="020B0604030504040204" pitchFamily="34" charset="0"/>
              <a:ea typeface="Verdana" panose="020B0604030504040204" pitchFamily="34" charset="0"/>
              <a:cs typeface="Verdana" panose="020B0604030504040204" pitchFamily="34" charset="0"/>
            </a:endParaRPr>
          </a:p>
          <a:p>
            <a:pPr marL="466725" indent="-285750">
              <a:spcBef>
                <a:spcPts val="0"/>
              </a:spcBef>
              <a:spcAft>
                <a:spcPts val="600"/>
              </a:spcAft>
              <a:buClr>
                <a:srgbClr val="C00000"/>
              </a:buClr>
              <a:buSzPct val="130000"/>
              <a:buFont typeface="Wingdings" pitchFamily="2" charset="2"/>
              <a:buChar char="v"/>
            </a:pPr>
            <a:endParaRPr lang="tr-TR" sz="1800" dirty="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600"/>
              </a:spcAft>
              <a:buClr>
                <a:srgbClr val="FFC000"/>
              </a:buClr>
              <a:buSzPct val="100000"/>
              <a:buNone/>
            </a:pPr>
            <a:endParaRPr lang="tr-TR" sz="1800" dirty="0">
              <a:latin typeface="Verdana" panose="020B0604030504040204" pitchFamily="34" charset="0"/>
              <a:ea typeface="Verdana" panose="020B0604030504040204" pitchFamily="34" charset="0"/>
              <a:cs typeface="Verdana" panose="020B0604030504040204" pitchFamily="34" charset="0"/>
            </a:endParaRPr>
          </a:p>
          <a:p>
            <a:pPr indent="19050">
              <a:spcBef>
                <a:spcPts val="0"/>
              </a:spcBef>
              <a:spcAft>
                <a:spcPts val="600"/>
              </a:spcAft>
              <a:buSzPct val="100000"/>
              <a:buFont typeface="Wingdings" pitchFamily="2" charset="2"/>
              <a:buChar char="§"/>
            </a:pPr>
            <a:endParaRPr lang="tr-TR"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55233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KİMLER e-FATURA KULLANABİLİR?</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57200" y="1224462"/>
            <a:ext cx="8229600" cy="6597025"/>
          </a:xfrm>
        </p:spPr>
        <p:txBody>
          <a:bodyPr>
            <a:normAutofit/>
          </a:bodyPr>
          <a:lstStyle/>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2) Zorunlu Geçiş:</a:t>
            </a:r>
          </a:p>
          <a:p>
            <a:pPr marL="0" indent="0" algn="just">
              <a:buNone/>
            </a:pPr>
            <a:r>
              <a:rPr lang="tr-TR" sz="2000" dirty="0">
                <a:latin typeface="Verdana" panose="020B0604030504040204" pitchFamily="34" charset="0"/>
                <a:ea typeface="Verdana" panose="020B0604030504040204" pitchFamily="34" charset="0"/>
                <a:cs typeface="Verdana" panose="020B0604030504040204" pitchFamily="34" charset="0"/>
              </a:rPr>
              <a:t>Vergi Usul Kanunu 509 </a:t>
            </a:r>
            <a:r>
              <a:rPr lang="tr-TR" sz="2000" dirty="0" err="1">
                <a:latin typeface="Verdana" panose="020B0604030504040204" pitchFamily="34" charset="0"/>
                <a:ea typeface="Verdana" panose="020B0604030504040204" pitchFamily="34" charset="0"/>
                <a:cs typeface="Verdana" panose="020B0604030504040204" pitchFamily="34" charset="0"/>
              </a:rPr>
              <a:t>no’lu</a:t>
            </a:r>
            <a:r>
              <a:rPr lang="tr-TR" sz="2000" dirty="0">
                <a:latin typeface="Verdana" panose="020B0604030504040204" pitchFamily="34" charset="0"/>
                <a:ea typeface="Verdana" panose="020B0604030504040204" pitchFamily="34" charset="0"/>
                <a:cs typeface="Verdana" panose="020B0604030504040204" pitchFamily="34" charset="0"/>
              </a:rPr>
              <a:t> uygulama genel tebliğinde belirtilen </a:t>
            </a:r>
            <a:r>
              <a:rPr lang="tr-TR" sz="2000" b="1" u="sng" dirty="0">
                <a:latin typeface="Verdana" panose="020B0604030504040204" pitchFamily="34" charset="0"/>
                <a:ea typeface="Verdana" panose="020B0604030504040204" pitchFamily="34" charset="0"/>
                <a:cs typeface="Verdana" panose="020B0604030504040204" pitchFamily="34" charset="0"/>
              </a:rPr>
              <a:t>aşağıdaki mükellefler</a:t>
            </a:r>
            <a:r>
              <a:rPr lang="tr-TR" sz="2000" dirty="0">
                <a:latin typeface="Verdana" panose="020B0604030504040204" pitchFamily="34" charset="0"/>
                <a:ea typeface="Verdana" panose="020B0604030504040204" pitchFamily="34" charset="0"/>
                <a:cs typeface="Verdana" panose="020B0604030504040204" pitchFamily="34" charset="0"/>
              </a:rPr>
              <a:t> için </a:t>
            </a:r>
            <a:r>
              <a:rPr lang="tr-TR" sz="2000" b="1" dirty="0">
                <a:latin typeface="Verdana" panose="020B0604030504040204" pitchFamily="34" charset="0"/>
                <a:ea typeface="Verdana" panose="020B0604030504040204" pitchFamily="34" charset="0"/>
                <a:cs typeface="Verdana" panose="020B0604030504040204" pitchFamily="34" charset="0"/>
              </a:rPr>
              <a:t>e-Faturaya geçiş zorunludur.</a:t>
            </a:r>
            <a:endParaRPr lang="tr-TR" sz="20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tr-TR" sz="2000" dirty="0">
                <a:latin typeface="Verdana" panose="020B0604030504040204" pitchFamily="34" charset="0"/>
                <a:ea typeface="Verdana" panose="020B0604030504040204" pitchFamily="34" charset="0"/>
                <a:cs typeface="Verdana" panose="020B0604030504040204" pitchFamily="34" charset="0"/>
              </a:rPr>
              <a:t>2018 veya müteakip hesap dönemleri brüt satış hasılatı (veya satışları ile gayrisafi iş hasılatı) </a:t>
            </a:r>
            <a:r>
              <a:rPr lang="tr-TR" sz="2000" b="1" u="sng" dirty="0">
                <a:latin typeface="Verdana" panose="020B0604030504040204" pitchFamily="34" charset="0"/>
                <a:ea typeface="Verdana" panose="020B0604030504040204" pitchFamily="34" charset="0"/>
                <a:cs typeface="Verdana" panose="020B0604030504040204" pitchFamily="34" charset="0"/>
              </a:rPr>
              <a:t>5 Milyon TL ve üzeri </a:t>
            </a:r>
            <a:r>
              <a:rPr lang="tr-TR" sz="2000" dirty="0">
                <a:latin typeface="Verdana" panose="020B0604030504040204" pitchFamily="34" charset="0"/>
                <a:ea typeface="Verdana" panose="020B0604030504040204" pitchFamily="34" charset="0"/>
                <a:cs typeface="Verdana" panose="020B0604030504040204" pitchFamily="34" charset="0"/>
              </a:rPr>
              <a:t>olan mükellefler.</a:t>
            </a:r>
          </a:p>
          <a:p>
            <a:pPr marL="0" indent="0" algn="just">
              <a:buNone/>
            </a:pPr>
            <a:endParaRPr lang="tr-TR"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endParaRPr lang="tr-TR" sz="20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tr-TR" sz="2000" dirty="0">
                <a:latin typeface="Verdana" panose="020B0604030504040204" pitchFamily="34" charset="0"/>
                <a:ea typeface="Verdana" panose="020B0604030504040204" pitchFamily="34" charset="0"/>
                <a:cs typeface="Verdana" panose="020B0604030504040204" pitchFamily="34" charset="0"/>
              </a:rPr>
              <a:t>Özel Tüketim Vergisi Kanununa ekli I ve III sayılı listedeki malların imali, ithali, teslimi vb. faaliyetlerinde bulunan mükellefler. </a:t>
            </a:r>
          </a:p>
          <a:p>
            <a:pPr marL="0" indent="0" algn="just">
              <a:buNone/>
            </a:pPr>
            <a:endParaRPr lang="tr-TR"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endParaRPr lang="tr-TR" sz="2000" dirty="0"/>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699381157"/>
              </p:ext>
            </p:extLst>
          </p:nvPr>
        </p:nvGraphicFramePr>
        <p:xfrm>
          <a:off x="189289" y="3645024"/>
          <a:ext cx="8784976" cy="1066800"/>
        </p:xfrm>
        <a:graphic>
          <a:graphicData uri="http://schemas.openxmlformats.org/drawingml/2006/table">
            <a:tbl>
              <a:tblPr firstRow="1" bandRow="1">
                <a:tableStyleId>{5C22544A-7EE6-4342-B048-85BDC9FD1C3A}</a:tableStyleId>
              </a:tblPr>
              <a:tblGrid>
                <a:gridCol w="8784976">
                  <a:extLst>
                    <a:ext uri="{9D8B030D-6E8A-4147-A177-3AD203B41FA5}">
                      <a16:colId xmlns="" xmlns:a16="http://schemas.microsoft.com/office/drawing/2014/main" val="20000"/>
                    </a:ext>
                  </a:extLst>
                </a:gridCol>
              </a:tblGrid>
              <a:tr h="370840">
                <a:tc>
                  <a:txBody>
                    <a:bodyPr/>
                    <a:lstStyle/>
                    <a:p>
                      <a:pPr algn="just"/>
                      <a:r>
                        <a:rPr lang="tr-TR" sz="16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 mükellefler 1/7/2020 tarihinden itibaren, </a:t>
                      </a:r>
                      <a:r>
                        <a:rPr lang="tr-TR"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2020 veya müteakip hesap dönemlerinde sağlayan mükellefler, ilgili hesap dönemini </a:t>
                      </a:r>
                      <a:r>
                        <a:rPr lang="tr-TR" sz="1600" b="1" u="sng"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izleyen yılın yedinci ayının başından itibaren</a:t>
                      </a:r>
                      <a:r>
                        <a:rPr lang="tr-TR" sz="16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e-Fatura uygulamasına geçmek zorundadır.</a:t>
                      </a:r>
                      <a:endParaRPr lang="tr-TR" sz="16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0"/>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502954550"/>
              </p:ext>
            </p:extLst>
          </p:nvPr>
        </p:nvGraphicFramePr>
        <p:xfrm>
          <a:off x="168332" y="5661248"/>
          <a:ext cx="8880921" cy="1066800"/>
        </p:xfrm>
        <a:graphic>
          <a:graphicData uri="http://schemas.openxmlformats.org/drawingml/2006/table">
            <a:tbl>
              <a:tblPr firstRow="1" bandRow="1">
                <a:tableStyleId>{5C22544A-7EE6-4342-B048-85BDC9FD1C3A}</a:tableStyleId>
              </a:tblPr>
              <a:tblGrid>
                <a:gridCol w="8880921">
                  <a:extLst>
                    <a:ext uri="{9D8B030D-6E8A-4147-A177-3AD203B41FA5}">
                      <a16:colId xmlns="" xmlns:a16="http://schemas.microsoft.com/office/drawing/2014/main" val="20000"/>
                    </a:ext>
                  </a:extLst>
                </a:gridCol>
              </a:tblGrid>
              <a:tr h="370840">
                <a:tc>
                  <a:txBody>
                    <a:bodyPr/>
                    <a:lstStyle/>
                    <a:p>
                      <a:pPr algn="just"/>
                      <a:r>
                        <a:rPr lang="tr-TR" sz="16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 mükellefler 1/7/2020 tarihinden itibaren, 2020 veya müteakip yıllarda gerçekleştirenler ise, lisans alımı veya imal, inşa veya ithalin gerçekleştirildiği ayı izleyen dördüncü ayın başından itibaren e-Fatura uygulamasına geçmek zorundadır.</a:t>
                      </a:r>
                      <a:endParaRPr lang="tr-TR"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03971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KİMLER e-FATURAYI KULLANMAK ZORUNDA?</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tr-TR" sz="2000" dirty="0">
                <a:latin typeface="Verdana" panose="020B0604030504040204" pitchFamily="34" charset="0"/>
                <a:ea typeface="Verdana" panose="020B0604030504040204" pitchFamily="34" charset="0"/>
                <a:cs typeface="Verdana" panose="020B0604030504040204" pitchFamily="34" charset="0"/>
              </a:rPr>
              <a:t>Mal veya hizmetlerin alınması, satılması, kiralanması veya dağıtımı işlemlerinin gerçekleştirilmesine aracılık etmek üzere internet ortamında </a:t>
            </a:r>
            <a:r>
              <a:rPr lang="tr-TR" sz="2000" b="1" u="sng" dirty="0">
                <a:latin typeface="Verdana" panose="020B0604030504040204" pitchFamily="34" charset="0"/>
                <a:ea typeface="Verdana" panose="020B0604030504040204" pitchFamily="34" charset="0"/>
                <a:cs typeface="Verdana" panose="020B0604030504040204" pitchFamily="34" charset="0"/>
              </a:rPr>
              <a:t>başkalarına ait iktisadi ve ticari faaliyetlerin yapılmasına elektronik ticaret ortamını sağlayan</a:t>
            </a:r>
            <a:r>
              <a:rPr lang="tr-TR" sz="2000" dirty="0">
                <a:latin typeface="Verdana" panose="020B0604030504040204" pitchFamily="34" charset="0"/>
                <a:ea typeface="Verdana" panose="020B0604030504040204" pitchFamily="34" charset="0"/>
                <a:cs typeface="Verdana" panose="020B0604030504040204" pitchFamily="34" charset="0"/>
              </a:rPr>
              <a:t> gerçek ya da tüzel kişi aracı hizmet sağlayıcıları ve internet ortamında gerçek ve tüzel kişilere ait gayrimenkul, motorlu araç vasıtalarının satılmasına veya kiralanmasına ilişkin ilanları yayınlayan internet sitelerinin sahipleri</a:t>
            </a:r>
          </a:p>
          <a:p>
            <a:pPr algn="just">
              <a:buFont typeface="Wingdings" panose="05000000000000000000" pitchFamily="2" charset="2"/>
              <a:buChar char="v"/>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endParaRPr lang="tr-TR" sz="4000" dirty="0"/>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912995917"/>
              </p:ext>
            </p:extLst>
          </p:nvPr>
        </p:nvGraphicFramePr>
        <p:xfrm>
          <a:off x="490517" y="4077072"/>
          <a:ext cx="8432104" cy="2499360"/>
        </p:xfrm>
        <a:graphic>
          <a:graphicData uri="http://schemas.openxmlformats.org/drawingml/2006/table">
            <a:tbl>
              <a:tblPr firstRow="1" bandRow="1">
                <a:tableStyleId>{5C22544A-7EE6-4342-B048-85BDC9FD1C3A}</a:tableStyleId>
              </a:tblPr>
              <a:tblGrid>
                <a:gridCol w="8432104">
                  <a:extLst>
                    <a:ext uri="{9D8B030D-6E8A-4147-A177-3AD203B41FA5}">
                      <a16:colId xmlns="" xmlns:a16="http://schemas.microsoft.com/office/drawing/2014/main" val="20000"/>
                    </a:ext>
                  </a:extLst>
                </a:gridCol>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chemeClr val="tx1"/>
                          </a:solidFill>
                          <a:effectLst/>
                          <a:latin typeface="+mn-lt"/>
                          <a:ea typeface="+mn-ea"/>
                          <a:cs typeface="+mn-cs"/>
                        </a:rPr>
                        <a:t>Aracı hizmet sağlayıcıları, internet reklamcılığı hizmet aracıları ile internet ortamında ilan yayınlayanlar 1/7/2020 tarihine kadar başvurularını ve fiili geçiş hazırlıklarını tamamlayarak e-Fatura uygulamasına geçmek zorundadır. (2020 veya müteakip hesap dönemlerinden itibaren bu paragrafta belirtilen işler ile iştigal etmek üzere işe başlayacak mükellefler ise işe başlama tarihinden itibaren 3 ay içinde) başvurularını ve fiili geçiş hazırlıklarını tamamlayarak e-Fatura uygulamasına geçmek zorundadır.</a:t>
                      </a:r>
                    </a:p>
                    <a:p>
                      <a:endParaRPr lang="tr-TR"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663747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KİMLER e-FATURAYI KULLANMAK ZORUNDA?</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algn="just">
              <a:buFont typeface="Wingdings" panose="05000000000000000000" pitchFamily="2" charset="2"/>
              <a:buChar char="v"/>
            </a:pPr>
            <a:r>
              <a:rPr lang="tr-TR" sz="2500" dirty="0">
                <a:latin typeface="Verdana" panose="020B0604030504040204" pitchFamily="34" charset="0"/>
                <a:ea typeface="Verdana" panose="020B0604030504040204" pitchFamily="34" charset="0"/>
                <a:cs typeface="Verdana" panose="020B0604030504040204" pitchFamily="34" charset="0"/>
              </a:rPr>
              <a:t>Sebze ve Meyveler ile Yeterli Arz ve Talep Derinliği Bulunan Diğer Malların Ticaretinin Düzenlenmesi Hakkında Kanun hükümlerine göre </a:t>
            </a:r>
            <a:r>
              <a:rPr lang="tr-TR" sz="2500" b="1" u="sng" dirty="0">
                <a:latin typeface="Verdana" panose="020B0604030504040204" pitchFamily="34" charset="0"/>
                <a:ea typeface="Verdana" panose="020B0604030504040204" pitchFamily="34" charset="0"/>
                <a:cs typeface="Verdana" panose="020B0604030504040204" pitchFamily="34" charset="0"/>
              </a:rPr>
              <a:t>komisyoncu veya tüccar olarak sebze ve meyve ticaretiyle iştigal eden mükellefler.</a:t>
            </a:r>
            <a:endParaRPr lang="tr-TR" sz="25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671141060"/>
              </p:ext>
            </p:extLst>
          </p:nvPr>
        </p:nvGraphicFramePr>
        <p:xfrm>
          <a:off x="539552" y="3501008"/>
          <a:ext cx="8415627" cy="2834640"/>
        </p:xfrm>
        <a:graphic>
          <a:graphicData uri="http://schemas.openxmlformats.org/drawingml/2006/table">
            <a:tbl>
              <a:tblPr firstRow="1" bandRow="1">
                <a:tableStyleId>{5C22544A-7EE6-4342-B048-85BDC9FD1C3A}</a:tableStyleId>
              </a:tblPr>
              <a:tblGrid>
                <a:gridCol w="8415627">
                  <a:extLst>
                    <a:ext uri="{9D8B030D-6E8A-4147-A177-3AD203B41FA5}">
                      <a16:colId xmlns="" xmlns:a16="http://schemas.microsoft.com/office/drawing/2014/main" val="20000"/>
                    </a:ext>
                  </a:extLst>
                </a:gridCol>
              </a:tblGrid>
              <a:tr h="370840">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800" b="0" kern="1200" dirty="0">
                          <a:solidFill>
                            <a:schemeClr val="tx1"/>
                          </a:solidFill>
                          <a:effectLst/>
                          <a:latin typeface="+mn-lt"/>
                          <a:ea typeface="+mn-ea"/>
                          <a:cs typeface="+mn-cs"/>
                        </a:rPr>
                        <a:t>Bu mükellefler 1/1/2020 tarihine kadar</a:t>
                      </a:r>
                      <a:r>
                        <a:rPr lang="tr-TR" sz="1800" b="0" kern="1200" baseline="0" dirty="0">
                          <a:solidFill>
                            <a:schemeClr val="tx1"/>
                          </a:solidFill>
                          <a:effectLst/>
                          <a:latin typeface="+mn-lt"/>
                          <a:ea typeface="+mn-ea"/>
                          <a:cs typeface="+mn-cs"/>
                        </a:rPr>
                        <a:t> </a:t>
                      </a:r>
                      <a:r>
                        <a:rPr lang="tr-TR" sz="1800" b="0" kern="1200" dirty="0">
                          <a:solidFill>
                            <a:schemeClr val="tx1"/>
                          </a:solidFill>
                          <a:effectLst/>
                          <a:latin typeface="+mn-lt"/>
                          <a:ea typeface="+mn-ea"/>
                          <a:cs typeface="+mn-cs"/>
                        </a:rPr>
                        <a:t>başvurularını ve fiili geçiş hazırlıklarını tamamlayarak e-Fatura uygulamasına geçmek zorundadır.</a:t>
                      </a: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800" b="0" kern="1200" dirty="0">
                          <a:solidFill>
                            <a:schemeClr val="tx1"/>
                          </a:solidFill>
                          <a:effectLst/>
                          <a:latin typeface="+mn-lt"/>
                          <a:ea typeface="+mn-ea"/>
                          <a:cs typeface="+mn-cs"/>
                        </a:rPr>
                        <a:t>2020 veya müteakip hesap dönemlerinden itibaren bu paragrafta belirtilen işler ile iştigal etmek üzere işe başlayacak mükellefler ise işe başlama tarihinden itibaren 3 ay içinde başvurularını ve fiili geçiş hazırlıklarını tamamlayarak e-Fatura uygulamasına geçmek zorundadır.</a:t>
                      </a: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800" b="1" i="0" kern="1200" dirty="0">
                          <a:solidFill>
                            <a:schemeClr val="tx1"/>
                          </a:solidFill>
                          <a:effectLst/>
                          <a:latin typeface="+mn-lt"/>
                          <a:ea typeface="+mn-ea"/>
                          <a:cs typeface="+mn-cs"/>
                        </a:rPr>
                        <a:t>E-Fatura</a:t>
                      </a:r>
                      <a:r>
                        <a:rPr lang="tr-TR" sz="1800" b="0" i="0" kern="1200" dirty="0">
                          <a:solidFill>
                            <a:schemeClr val="tx1"/>
                          </a:solidFill>
                          <a:effectLst/>
                          <a:latin typeface="+mn-lt"/>
                          <a:ea typeface="+mn-ea"/>
                          <a:cs typeface="+mn-cs"/>
                        </a:rPr>
                        <a:t> uygulamasına geçme zorunluluğu bulunan mükellefler aynı zamanda </a:t>
                      </a:r>
                      <a:r>
                        <a:rPr lang="tr-TR" sz="1800" b="1" i="0" kern="1200" dirty="0">
                          <a:solidFill>
                            <a:schemeClr val="tx1"/>
                          </a:solidFill>
                          <a:effectLst/>
                          <a:latin typeface="+mn-lt"/>
                          <a:ea typeface="+mn-ea"/>
                          <a:cs typeface="+mn-cs"/>
                        </a:rPr>
                        <a:t>e-Defter</a:t>
                      </a:r>
                      <a:r>
                        <a:rPr lang="tr-TR" sz="1800" b="0" i="0" kern="1200" dirty="0">
                          <a:solidFill>
                            <a:schemeClr val="tx1"/>
                          </a:solidFill>
                          <a:effectLst/>
                          <a:latin typeface="+mn-lt"/>
                          <a:ea typeface="+mn-ea"/>
                          <a:cs typeface="+mn-cs"/>
                        </a:rPr>
                        <a:t> uygulamasına da </a:t>
                      </a:r>
                      <a:r>
                        <a:rPr lang="tr-TR" sz="1800" b="1" i="0" u="sng" kern="1200" dirty="0">
                          <a:solidFill>
                            <a:schemeClr val="tx1"/>
                          </a:solidFill>
                          <a:effectLst/>
                          <a:latin typeface="+mn-lt"/>
                          <a:ea typeface="+mn-ea"/>
                          <a:cs typeface="+mn-cs"/>
                        </a:rPr>
                        <a:t>geçmek zorundadırlar</a:t>
                      </a:r>
                      <a:r>
                        <a:rPr lang="tr-TR" sz="1800" b="0" i="0" kern="1200" dirty="0">
                          <a:solidFill>
                            <a:schemeClr val="tx1"/>
                          </a:solidFill>
                          <a:effectLst/>
                          <a:latin typeface="+mn-lt"/>
                          <a:ea typeface="+mn-ea"/>
                          <a:cs typeface="+mn-cs"/>
                        </a:rPr>
                        <a:t>. Bu mükellefler mücbir sebepler haricinde faturalarını ve defterlerini kağıt ortam yerine elektronik ortamda düzenleyip, muhafaza ve ibraz edeceklerdir</a:t>
                      </a:r>
                      <a:r>
                        <a:rPr lang="tr-TR" sz="1800" b="0" i="0" kern="1200" dirty="0">
                          <a:solidFill>
                            <a:schemeClr val="lt1"/>
                          </a:solidFill>
                          <a:effectLst/>
                          <a:latin typeface="+mn-lt"/>
                          <a:ea typeface="+mn-ea"/>
                          <a:cs typeface="+mn-cs"/>
                        </a:rPr>
                        <a:t>. </a:t>
                      </a:r>
                      <a:endParaRPr lang="tr-TR" sz="1800" b="1" kern="1200" dirty="0">
                        <a:solidFill>
                          <a:schemeClr val="tx1"/>
                        </a:solidFill>
                        <a:effectLst/>
                        <a:latin typeface="+mn-lt"/>
                        <a:ea typeface="+mn-ea"/>
                        <a:cs typeface="+mn-cs"/>
                      </a:endParaRP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18437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5400" b="1" dirty="0">
                <a:solidFill>
                  <a:srgbClr val="003399"/>
                </a:solidFill>
                <a:latin typeface="Verdana" pitchFamily="34" charset="0"/>
                <a:ea typeface="Verdana" pitchFamily="34" charset="0"/>
                <a:cs typeface="Verdana" pitchFamily="34" charset="0"/>
              </a:rPr>
              <a:t>e-FATURAYA </a:t>
            </a:r>
          </a:p>
          <a:p>
            <a:pPr marL="0" indent="0" algn="ctr">
              <a:buNone/>
            </a:pPr>
            <a:r>
              <a:rPr lang="tr-TR" sz="5400" b="1" dirty="0">
                <a:solidFill>
                  <a:srgbClr val="003399"/>
                </a:solidFill>
                <a:latin typeface="Verdana" pitchFamily="34" charset="0"/>
                <a:ea typeface="Verdana" pitchFamily="34" charset="0"/>
                <a:cs typeface="Verdana" pitchFamily="34" charset="0"/>
              </a:rPr>
              <a:t>NASIL </a:t>
            </a:r>
          </a:p>
          <a:p>
            <a:pPr marL="0" indent="0" algn="ctr">
              <a:buNone/>
            </a:pPr>
            <a:r>
              <a:rPr lang="tr-TR" sz="5400" b="1" dirty="0">
                <a:solidFill>
                  <a:srgbClr val="003399"/>
                </a:solidFill>
                <a:latin typeface="Verdana" pitchFamily="34" charset="0"/>
                <a:ea typeface="Verdana" pitchFamily="34" charset="0"/>
                <a:cs typeface="Verdana" pitchFamily="34" charset="0"/>
              </a:rPr>
              <a:t>GEÇERİM?</a:t>
            </a:r>
            <a:endParaRPr lang="tr-TR" sz="5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2792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UYGULAMASINA BAŞVURU SÜRECİ</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 Fatura uygulamasına geçmek için izlenmesi gereken yol aşağıdaki gibidir:</a:t>
            </a:r>
          </a:p>
          <a:p>
            <a:pPr marL="0" indent="0" algn="just">
              <a:buNone/>
            </a:pPr>
            <a:endParaRPr lang="tr-TR" dirty="0">
              <a:latin typeface="Verdana" panose="020B0604030504040204" pitchFamily="34" charset="0"/>
              <a:ea typeface="Verdana" panose="020B0604030504040204" pitchFamily="34" charset="0"/>
              <a:cs typeface="Verdana" panose="020B0604030504040204" pitchFamily="34" charset="0"/>
            </a:endParaRPr>
          </a:p>
          <a:p>
            <a:pPr marL="742950" lvl="0" indent="-742950" fontAlgn="base">
              <a:buFont typeface="+mj-lt"/>
              <a:buAutoNum type="arabicParenR"/>
            </a:pPr>
            <a:r>
              <a:rPr lang="tr-TR" cap="all" dirty="0">
                <a:latin typeface="Verdana" panose="020B0604030504040204" pitchFamily="34" charset="0"/>
                <a:ea typeface="Verdana" panose="020B0604030504040204" pitchFamily="34" charset="0"/>
                <a:cs typeface="Verdana" panose="020B0604030504040204" pitchFamily="34" charset="0"/>
              </a:rPr>
              <a:t>MALİ MÜHÜR TEMİNİ</a:t>
            </a:r>
            <a:endParaRPr lang="tr-TR" dirty="0">
              <a:latin typeface="Verdana" panose="020B0604030504040204" pitchFamily="34" charset="0"/>
              <a:ea typeface="Verdana" panose="020B0604030504040204" pitchFamily="34" charset="0"/>
              <a:cs typeface="Verdana" panose="020B0604030504040204" pitchFamily="34" charset="0"/>
            </a:endParaRPr>
          </a:p>
          <a:p>
            <a:pPr marL="742950" lvl="0" indent="-742950" fontAlgn="base">
              <a:buFont typeface="+mj-lt"/>
              <a:buAutoNum type="arabicParenR"/>
            </a:pPr>
            <a:r>
              <a:rPr lang="tr-TR" dirty="0">
                <a:latin typeface="Verdana" panose="020B0604030504040204" pitchFamily="34" charset="0"/>
                <a:ea typeface="Verdana" panose="020B0604030504040204" pitchFamily="34" charset="0"/>
                <a:cs typeface="Verdana" panose="020B0604030504040204" pitchFamily="34" charset="0"/>
              </a:rPr>
              <a:t>e</a:t>
            </a:r>
            <a:r>
              <a:rPr lang="tr-TR" cap="all" dirty="0">
                <a:latin typeface="Verdana" panose="020B0604030504040204" pitchFamily="34" charset="0"/>
                <a:ea typeface="Verdana" panose="020B0604030504040204" pitchFamily="34" charset="0"/>
                <a:cs typeface="Verdana" panose="020B0604030504040204" pitchFamily="34" charset="0"/>
              </a:rPr>
              <a:t>- fatura başvurusu</a:t>
            </a:r>
          </a:p>
          <a:p>
            <a:pPr marL="742950" lvl="0" indent="-742950" fontAlgn="base">
              <a:buFont typeface="+mj-lt"/>
              <a:buAutoNum type="arabicParenR"/>
            </a:pPr>
            <a:r>
              <a:rPr lang="tr-TR" dirty="0">
                <a:latin typeface="Verdana" panose="020B0604030504040204" pitchFamily="34" charset="0"/>
                <a:ea typeface="Verdana" panose="020B0604030504040204" pitchFamily="34" charset="0"/>
                <a:cs typeface="Verdana" panose="020B0604030504040204" pitchFamily="34" charset="0"/>
              </a:rPr>
              <a:t>e</a:t>
            </a:r>
            <a:r>
              <a:rPr lang="tr-TR" cap="all" dirty="0">
                <a:latin typeface="Verdana" panose="020B0604030504040204" pitchFamily="34" charset="0"/>
                <a:ea typeface="Verdana" panose="020B0604030504040204" pitchFamily="34" charset="0"/>
                <a:cs typeface="Verdana" panose="020B0604030504040204" pitchFamily="34" charset="0"/>
              </a:rPr>
              <a:t>- fatura aktivasyonu</a:t>
            </a:r>
          </a:p>
          <a:p>
            <a:pPr lvl="0" fontAlgn="base"/>
            <a:endParaRPr lang="tr-TR" sz="4000" dirty="0">
              <a:solidFill>
                <a:srgbClr val="FF0000"/>
              </a:solidFill>
            </a:endParaRP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3890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52536" y="304801"/>
            <a:ext cx="7488832"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UYGULAMASINA BAŞVURU SÜRECİ</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3600" b="1" u="sng" dirty="0">
                <a:latin typeface="Verdana" panose="020B0604030504040204" pitchFamily="34" charset="0"/>
                <a:ea typeface="Verdana" panose="020B0604030504040204" pitchFamily="34" charset="0"/>
                <a:cs typeface="Verdana" panose="020B0604030504040204" pitchFamily="34" charset="0"/>
              </a:rPr>
              <a:t>1) MALİ MÜHÜR TEMİNİ</a:t>
            </a:r>
          </a:p>
          <a:p>
            <a:pPr algn="just">
              <a:buFont typeface="Wingdings" panose="05000000000000000000" pitchFamily="2" charset="2"/>
              <a:buChar char="v"/>
            </a:pPr>
            <a:r>
              <a:rPr lang="tr-TR" sz="3600" dirty="0">
                <a:latin typeface="Verdana" panose="020B0604030504040204" pitchFamily="34" charset="0"/>
                <a:ea typeface="Verdana" panose="020B0604030504040204" pitchFamily="34" charset="0"/>
                <a:cs typeface="Verdana" panose="020B0604030504040204" pitchFamily="34" charset="0"/>
              </a:rPr>
              <a:t>E-faturaya geçiş yapmak bilinenin aksine oldukça kolay bir işlemdir. İlk olarak e-faturaya geçmek için </a:t>
            </a:r>
            <a:r>
              <a:rPr lang="tr-TR" sz="3600" b="1" u="sng" dirty="0">
                <a:latin typeface="Verdana" panose="020B0604030504040204" pitchFamily="34" charset="0"/>
                <a:ea typeface="Verdana" panose="020B0604030504040204" pitchFamily="34" charset="0"/>
                <a:cs typeface="Verdana" panose="020B0604030504040204" pitchFamily="34" charset="0"/>
              </a:rPr>
              <a:t>mali mühre ihtiyacınız var</a:t>
            </a:r>
            <a:r>
              <a:rPr lang="tr-TR" sz="3600" dirty="0">
                <a:latin typeface="Verdana" panose="020B0604030504040204" pitchFamily="34" charset="0"/>
                <a:ea typeface="Verdana" panose="020B0604030504040204" pitchFamily="34" charset="0"/>
                <a:cs typeface="Verdana" panose="020B0604030504040204" pitchFamily="34" charset="0"/>
              </a:rPr>
              <a:t>.</a:t>
            </a:r>
          </a:p>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4652462"/>
            <a:ext cx="4896544" cy="1297492"/>
          </a:xfrm>
          <a:prstGeom prst="rect">
            <a:avLst/>
          </a:prstGeom>
        </p:spPr>
      </p:pic>
    </p:spTree>
    <p:extLst>
      <p:ext uri="{BB962C8B-B14F-4D97-AF65-F5344CB8AC3E}">
        <p14:creationId xmlns:p14="http://schemas.microsoft.com/office/powerpoint/2010/main" val="617759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707886"/>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UYGULAMASINA BAŞVURU SÜRECİ</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tr-TR" dirty="0"/>
              <a:t>Mali mühür, e-fatura ve diğer resmi belgelerin bütünlüğünü, kaynağını ve içeriğini garanti altına almaktadır.</a:t>
            </a:r>
          </a:p>
          <a:p>
            <a:pPr algn="just">
              <a:buFont typeface="Wingdings" panose="05000000000000000000" pitchFamily="2" charset="2"/>
              <a:buChar char="v"/>
            </a:pPr>
            <a:r>
              <a:rPr lang="tr-TR" dirty="0"/>
              <a:t>Böylelikle de mali mühür, bu belgelerin elektronik ortamdan ilgililere iletimi ve elektronik ortamda saklanması esnasında güvenliğini ve gizliliğini sağlayan </a:t>
            </a:r>
            <a:r>
              <a:rPr lang="tr-TR" b="1" u="sng" dirty="0"/>
              <a:t>bir elektronik kaşe olarak belirtiliyor. </a:t>
            </a:r>
          </a:p>
          <a:p>
            <a:pPr algn="just">
              <a:buFont typeface="Wingdings" panose="05000000000000000000" pitchFamily="2" charset="2"/>
              <a:buChar char="v"/>
            </a:pPr>
            <a:r>
              <a:rPr lang="tr-TR" dirty="0"/>
              <a:t>Bu mühür, USB cihazı görünümünde olup kurumsal bir e-imza çeşidi olarak tanımlanıyor.</a:t>
            </a: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0398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MALİ MÜHÜR İÇİN NEREYE BAŞVURMALIYIM?</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tr-TR" sz="2200" dirty="0">
                <a:latin typeface="Verdana" panose="020B0604030504040204" pitchFamily="34" charset="0"/>
                <a:ea typeface="Verdana" panose="020B0604030504040204" pitchFamily="34" charset="0"/>
                <a:cs typeface="Verdana" panose="020B0604030504040204" pitchFamily="34" charset="0"/>
              </a:rPr>
              <a:t>Mali mühür başvurusu yapabilmek için yapılması gerekenler; ilk olarak </a:t>
            </a:r>
            <a:r>
              <a:rPr lang="tr-TR" sz="2200" u="sng" dirty="0">
                <a:latin typeface="Verdana" panose="020B0604030504040204" pitchFamily="34" charset="0"/>
                <a:ea typeface="Verdana" panose="020B0604030504040204" pitchFamily="34" charset="0"/>
                <a:cs typeface="Verdana" panose="020B0604030504040204" pitchFamily="34" charset="0"/>
                <a:hlinkClick r:id="rId4"/>
              </a:rPr>
              <a:t>kamusm.gov.tr/</a:t>
            </a:r>
            <a:r>
              <a:rPr lang="tr-TR" sz="2200" u="sng" dirty="0" err="1">
                <a:latin typeface="Verdana" panose="020B0604030504040204" pitchFamily="34" charset="0"/>
                <a:ea typeface="Verdana" panose="020B0604030504040204" pitchFamily="34" charset="0"/>
                <a:cs typeface="Verdana" panose="020B0604030504040204" pitchFamily="34" charset="0"/>
                <a:hlinkClick r:id="rId4"/>
              </a:rPr>
              <a:t>bp</a:t>
            </a:r>
            <a:r>
              <a:rPr lang="tr-TR" sz="2200" u="sng" dirty="0">
                <a:latin typeface="Verdana" panose="020B0604030504040204" pitchFamily="34" charset="0"/>
                <a:ea typeface="Verdana" panose="020B0604030504040204" pitchFamily="34" charset="0"/>
                <a:cs typeface="Verdana" panose="020B0604030504040204" pitchFamily="34" charset="0"/>
                <a:hlinkClick r:id="rId4"/>
              </a:rPr>
              <a:t>/</a:t>
            </a:r>
            <a:r>
              <a:rPr lang="tr-TR" sz="2200" u="sng" dirty="0" err="1">
                <a:latin typeface="Verdana" panose="020B0604030504040204" pitchFamily="34" charset="0"/>
                <a:ea typeface="Verdana" panose="020B0604030504040204" pitchFamily="34" charset="0"/>
                <a:cs typeface="Verdana" panose="020B0604030504040204" pitchFamily="34" charset="0"/>
                <a:hlinkClick r:id="rId4"/>
              </a:rPr>
              <a:t>edf.go</a:t>
            </a:r>
            <a:r>
              <a:rPr lang="tr-TR" sz="2200" dirty="0">
                <a:latin typeface="Verdana" panose="020B0604030504040204" pitchFamily="34" charset="0"/>
                <a:ea typeface="Verdana" panose="020B0604030504040204" pitchFamily="34" charset="0"/>
                <a:cs typeface="Verdana" panose="020B0604030504040204" pitchFamily="34" charset="0"/>
              </a:rPr>
              <a:t> adresine girmelisiniz. </a:t>
            </a:r>
          </a:p>
          <a:p>
            <a:pPr>
              <a:buFont typeface="Wingdings" panose="05000000000000000000" pitchFamily="2" charset="2"/>
              <a:buChar char="v"/>
            </a:pPr>
            <a:r>
              <a:rPr lang="tr-TR" sz="2200" dirty="0">
                <a:latin typeface="Verdana" panose="020B0604030504040204" pitchFamily="34" charset="0"/>
                <a:ea typeface="Verdana" panose="020B0604030504040204" pitchFamily="34" charset="0"/>
                <a:cs typeface="Verdana" panose="020B0604030504040204" pitchFamily="34" charset="0"/>
              </a:rPr>
              <a:t>Sonrasında açılan sayfada ilgili alanları doldurarak başvurunuzu gerçekleştirebilirsiniz. </a:t>
            </a:r>
          </a:p>
          <a:p>
            <a:pPr>
              <a:buFont typeface="Wingdings" panose="05000000000000000000" pitchFamily="2" charset="2"/>
              <a:buChar char="v"/>
            </a:pPr>
            <a:r>
              <a:rPr lang="tr-TR" sz="2200" dirty="0">
                <a:latin typeface="Verdana" panose="020B0604030504040204" pitchFamily="34" charset="0"/>
                <a:ea typeface="Verdana" panose="020B0604030504040204" pitchFamily="34" charset="0"/>
                <a:cs typeface="Verdana" panose="020B0604030504040204" pitchFamily="34" charset="0"/>
              </a:rPr>
              <a:t>Başvurunuzu yaptıktan sonra son ekranda karşınıza çıkan bilgilere göre ödemenizi gerçekleştirebilirsiniz. </a:t>
            </a:r>
          </a:p>
          <a:p>
            <a:pPr>
              <a:buFont typeface="Wingdings" panose="05000000000000000000" pitchFamily="2" charset="2"/>
              <a:buChar char="v"/>
            </a:pPr>
            <a:r>
              <a:rPr lang="tr-TR" sz="2200" dirty="0">
                <a:latin typeface="Verdana" panose="020B0604030504040204" pitchFamily="34" charset="0"/>
                <a:ea typeface="Verdana" panose="020B0604030504040204" pitchFamily="34" charset="0"/>
                <a:cs typeface="Verdana" panose="020B0604030504040204" pitchFamily="34" charset="0"/>
              </a:rPr>
              <a:t>Talep ettiğiniz ürün ve hizmet bedeli, Kamu </a:t>
            </a:r>
            <a:r>
              <a:rPr lang="tr-TR" sz="2200" dirty="0" err="1">
                <a:latin typeface="Verdana" panose="020B0604030504040204" pitchFamily="34" charset="0"/>
                <a:ea typeface="Verdana" panose="020B0604030504040204" pitchFamily="34" charset="0"/>
                <a:cs typeface="Verdana" panose="020B0604030504040204" pitchFamily="34" charset="0"/>
              </a:rPr>
              <a:t>SM’nin</a:t>
            </a:r>
            <a:r>
              <a:rPr lang="tr-TR" sz="2200" dirty="0">
                <a:latin typeface="Verdana" panose="020B0604030504040204" pitchFamily="34" charset="0"/>
                <a:ea typeface="Verdana" panose="020B0604030504040204" pitchFamily="34" charset="0"/>
                <a:cs typeface="Verdana" panose="020B0604030504040204" pitchFamily="34" charset="0"/>
              </a:rPr>
              <a:t> hesabınıza geçtikten sonra sertifikanın üretim süreci de başlıyor. </a:t>
            </a:r>
          </a:p>
          <a:p>
            <a:pPr>
              <a:buFont typeface="Wingdings" panose="05000000000000000000" pitchFamily="2" charset="2"/>
              <a:buChar char="v"/>
            </a:pPr>
            <a:r>
              <a:rPr lang="tr-TR" sz="2200" dirty="0">
                <a:latin typeface="Verdana" panose="020B0604030504040204" pitchFamily="34" charset="0"/>
                <a:ea typeface="Verdana" panose="020B0604030504040204" pitchFamily="34" charset="0"/>
                <a:cs typeface="Verdana" panose="020B0604030504040204" pitchFamily="34" charset="0"/>
              </a:rPr>
              <a:t>Mali mühür </a:t>
            </a:r>
            <a:r>
              <a:rPr lang="tr-TR" sz="2200" b="1" u="sng" dirty="0">
                <a:latin typeface="Verdana" panose="020B0604030504040204" pitchFamily="34" charset="0"/>
                <a:ea typeface="Verdana" panose="020B0604030504040204" pitchFamily="34" charset="0"/>
                <a:cs typeface="Verdana" panose="020B0604030504040204" pitchFamily="34" charset="0"/>
              </a:rPr>
              <a:t>adresinize teslim edildikten sonra </a:t>
            </a:r>
            <a:r>
              <a:rPr lang="tr-TR" sz="2200" dirty="0">
                <a:latin typeface="Verdana" panose="020B0604030504040204" pitchFamily="34" charset="0"/>
                <a:ea typeface="Verdana" panose="020B0604030504040204" pitchFamily="34" charset="0"/>
                <a:cs typeface="Verdana" panose="020B0604030504040204" pitchFamily="34" charset="0"/>
              </a:rPr>
              <a:t>kurulumu yapılır.</a:t>
            </a:r>
          </a:p>
          <a:p>
            <a:pPr>
              <a:buFont typeface="Wingdings" panose="05000000000000000000" pitchFamily="2" charset="2"/>
              <a:buChar char="v"/>
            </a:pPr>
            <a:r>
              <a:rPr lang="tr-TR" sz="2200" dirty="0">
                <a:latin typeface="Verdana" panose="020B0604030504040204" pitchFamily="34" charset="0"/>
                <a:ea typeface="Verdana" panose="020B0604030504040204" pitchFamily="34" charset="0"/>
                <a:cs typeface="Verdana" panose="020B0604030504040204" pitchFamily="34" charset="0"/>
              </a:rPr>
              <a:t>Kurulum </a:t>
            </a:r>
            <a:r>
              <a:rPr lang="tr-TR" sz="2200" dirty="0">
                <a:latin typeface="Verdana" panose="020B0604030504040204" pitchFamily="34" charset="0"/>
                <a:ea typeface="Verdana" panose="020B0604030504040204" pitchFamily="34" charset="0"/>
                <a:cs typeface="Verdana" panose="020B0604030504040204" pitchFamily="34" charset="0"/>
                <a:hlinkClick r:id="rId5"/>
              </a:rPr>
              <a:t>KAMUSM </a:t>
            </a:r>
            <a:r>
              <a:rPr lang="tr-TR" sz="2200" dirty="0">
                <a:latin typeface="Verdana" panose="020B0604030504040204" pitchFamily="34" charset="0"/>
                <a:ea typeface="Verdana" panose="020B0604030504040204" pitchFamily="34" charset="0"/>
                <a:cs typeface="Verdana" panose="020B0604030504040204" pitchFamily="34" charset="0"/>
              </a:rPr>
              <a:t>adresinden sürücüler indirilerek yapılır (Akis Akıllı Kart ve Kart Okuyucu Sürücüsü indirilir).</a:t>
            </a: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6860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MALİ MÜHÜR İLE İLGİLİ ÖNEMLİ BİLGİLER</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lvl="0" algn="just" fontAlgn="base">
              <a:buFont typeface="Wingdings" panose="05000000000000000000" pitchFamily="2" charset="2"/>
              <a:buChar char="v"/>
            </a:pPr>
            <a:r>
              <a:rPr lang="tr-TR" sz="2800" dirty="0">
                <a:latin typeface="Verdana" panose="020B0604030504040204" pitchFamily="34" charset="0"/>
                <a:ea typeface="Verdana" panose="020B0604030504040204" pitchFamily="34" charset="0"/>
                <a:cs typeface="Verdana" panose="020B0604030504040204" pitchFamily="34" charset="0"/>
              </a:rPr>
              <a:t>e-Fatura kullanmak isteyen tüzel kişilerin mali mühür alması zorunludur.</a:t>
            </a:r>
          </a:p>
          <a:p>
            <a:pPr lvl="0" algn="just" fontAlgn="base">
              <a:buFont typeface="Wingdings" panose="05000000000000000000" pitchFamily="2" charset="2"/>
              <a:buChar char="v"/>
            </a:pPr>
            <a:r>
              <a:rPr lang="tr-TR" sz="2800" dirty="0">
                <a:latin typeface="Verdana" panose="020B0604030504040204" pitchFamily="34" charset="0"/>
                <a:ea typeface="Verdana" panose="020B0604030504040204" pitchFamily="34" charset="0"/>
                <a:cs typeface="Verdana" panose="020B0604030504040204" pitchFamily="34" charset="0"/>
              </a:rPr>
              <a:t>Eğer şahıs firması bulunuyorsa, e-faturaya mali mühür yerine e-imza ile de başvurulabiliyor.</a:t>
            </a:r>
          </a:p>
          <a:p>
            <a:pPr lvl="0" algn="just" fontAlgn="base">
              <a:buFont typeface="Wingdings" panose="05000000000000000000" pitchFamily="2" charset="2"/>
              <a:buChar char="v"/>
            </a:pPr>
            <a:r>
              <a:rPr lang="tr-TR" sz="2800" dirty="0">
                <a:latin typeface="Verdana" panose="020B0604030504040204" pitchFamily="34" charset="0"/>
                <a:ea typeface="Verdana" panose="020B0604030504040204" pitchFamily="34" charset="0"/>
                <a:cs typeface="Verdana" panose="020B0604030504040204" pitchFamily="34" charset="0"/>
              </a:rPr>
              <a:t>Firma unvanı değiştiğinde, mali mühür geçerliliğini yitiriyor. Eğer firmanın unvanı yenilenirse, yeni unvanla beraber yeniden mali mühür başvurusunda bulunulması gerekiyor.</a:t>
            </a:r>
          </a:p>
          <a:p>
            <a:pPr lvl="0" algn="just" fontAlgn="base">
              <a:buFont typeface="Wingdings" panose="05000000000000000000" pitchFamily="2" charset="2"/>
              <a:buChar char="v"/>
            </a:pPr>
            <a:r>
              <a:rPr lang="tr-TR" sz="2800" dirty="0">
                <a:latin typeface="Verdana" panose="020B0604030504040204" pitchFamily="34" charset="0"/>
                <a:ea typeface="Verdana" panose="020B0604030504040204" pitchFamily="34" charset="0"/>
                <a:cs typeface="Verdana" panose="020B0604030504040204" pitchFamily="34" charset="0"/>
              </a:rPr>
              <a:t>Mali mührün 3 senede bir yenilenmesi gerekmektedir.</a:t>
            </a: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7329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MALİ MÜHÜR ÜCRETİ</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lgn="just">
              <a:buNone/>
            </a:pPr>
            <a:endParaRPr lang="tr-TR"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tr-TR" dirty="0">
                <a:latin typeface="Verdana" panose="020B0604030504040204" pitchFamily="34" charset="0"/>
                <a:ea typeface="Verdana" panose="020B0604030504040204" pitchFamily="34" charset="0"/>
                <a:cs typeface="Verdana" panose="020B0604030504040204" pitchFamily="34" charset="0"/>
              </a:rPr>
              <a:t>Tüzel kişiler için 3 (üç) Yıllık Mali Mühür Sertifikası (MÜS+GÜS) ve Akıllı Kart Okuyucu </a:t>
            </a:r>
            <a:r>
              <a:rPr lang="tr-TR" b="1" dirty="0">
                <a:latin typeface="Verdana" panose="020B0604030504040204" pitchFamily="34" charset="0"/>
                <a:ea typeface="Verdana" panose="020B0604030504040204" pitchFamily="34" charset="0"/>
                <a:cs typeface="Verdana" panose="020B0604030504040204" pitchFamily="34" charset="0"/>
              </a:rPr>
              <a:t>318,60 TL</a:t>
            </a:r>
            <a:endParaRPr lang="tr-TR"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tr-TR" dirty="0">
                <a:latin typeface="Verdana" panose="020B0604030504040204" pitchFamily="34" charset="0"/>
                <a:ea typeface="Verdana" panose="020B0604030504040204" pitchFamily="34" charset="0"/>
                <a:cs typeface="Verdana" panose="020B0604030504040204" pitchFamily="34" charset="0"/>
              </a:rPr>
              <a:t>Gerçek kişiler için 3 (üç) Yıllık Mali Mühür Sertifikası (MÜS+GÜS) ve Akıllı Kart Okuyucu </a:t>
            </a:r>
            <a:r>
              <a:rPr lang="tr-TR" b="1" dirty="0">
                <a:latin typeface="Verdana" panose="020B0604030504040204" pitchFamily="34" charset="0"/>
                <a:ea typeface="Verdana" panose="020B0604030504040204" pitchFamily="34" charset="0"/>
                <a:cs typeface="Verdana" panose="020B0604030504040204" pitchFamily="34" charset="0"/>
              </a:rPr>
              <a:t>177,00 TL</a:t>
            </a:r>
          </a:p>
          <a:p>
            <a:pPr marL="0" indent="0" algn="just">
              <a:buNone/>
            </a:pPr>
            <a:endParaRPr lang="tr-TR"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2800" dirty="0">
                <a:latin typeface="Verdana" panose="020B0604030504040204" pitchFamily="34" charset="0"/>
                <a:ea typeface="Verdana" panose="020B0604030504040204" pitchFamily="34" charset="0"/>
                <a:cs typeface="Verdana" panose="020B0604030504040204" pitchFamily="34" charset="0"/>
                <a:hlinkClick r:id="rId4"/>
              </a:rPr>
              <a:t>http://mm.kamusm.gov.tr/fiyatlandirma.jsp</a:t>
            </a:r>
            <a:endParaRPr lang="tr-TR"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1053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indent="0">
              <a:buNone/>
            </a:pPr>
            <a:r>
              <a:rPr lang="tr-TR" sz="2000" b="1" dirty="0">
                <a:solidFill>
                  <a:srgbClr val="003399"/>
                </a:solidFill>
                <a:latin typeface="Verdana" pitchFamily="34" charset="0"/>
                <a:ea typeface="Verdana" pitchFamily="34" charset="0"/>
                <a:cs typeface="Verdana" pitchFamily="34" charset="0"/>
              </a:rPr>
              <a:t>VERGİ USUL KANUNU NEDİR?</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İçerik Yer Tutucusu 4"/>
          <p:cNvSpPr>
            <a:spLocks noGrp="1"/>
          </p:cNvSpPr>
          <p:nvPr>
            <p:ph idx="1"/>
          </p:nvPr>
        </p:nvSpPr>
        <p:spPr>
          <a:xfrm>
            <a:off x="155575" y="1080000"/>
            <a:ext cx="8808913" cy="5085304"/>
          </a:xfrm>
        </p:spPr>
        <p:style>
          <a:lnRef idx="2">
            <a:schemeClr val="dk1"/>
          </a:lnRef>
          <a:fillRef idx="1">
            <a:schemeClr val="lt1"/>
          </a:fillRef>
          <a:effectRef idx="0">
            <a:schemeClr val="dk1"/>
          </a:effectRef>
          <a:fontRef idx="minor">
            <a:schemeClr val="dk1"/>
          </a:fontRef>
        </p:style>
        <p:txBody>
          <a:bodyPr>
            <a:normAutofit/>
          </a:bodyPr>
          <a:lstStyle/>
          <a:p>
            <a:pPr marL="320040" lvl="1" indent="0">
              <a:buNone/>
            </a:pPr>
            <a:endParaRPr lang="tr-TR" sz="2000" b="1" i="1" dirty="0">
              <a:solidFill>
                <a:srgbClr val="FF0000"/>
              </a:solidFill>
              <a:latin typeface="Verdana" pitchFamily="34" charset="0"/>
              <a:ea typeface="Verdana" pitchFamily="34" charset="0"/>
              <a:cs typeface="Verdana" pitchFamily="34" charset="0"/>
            </a:endParaRPr>
          </a:p>
          <a:p>
            <a:pPr marL="320040" lvl="1" indent="0">
              <a:buNone/>
            </a:pPr>
            <a:r>
              <a:rPr lang="tr-TR" sz="4000" b="1" i="1" u="sng" dirty="0">
                <a:solidFill>
                  <a:srgbClr val="003399"/>
                </a:solidFill>
                <a:latin typeface="Verdana" pitchFamily="34" charset="0"/>
                <a:ea typeface="Verdana" pitchFamily="34" charset="0"/>
                <a:cs typeface="Verdana" pitchFamily="34" charset="0"/>
              </a:rPr>
              <a:t>Vergi Usul Kanunu</a:t>
            </a:r>
            <a:r>
              <a:rPr lang="tr-TR" sz="4000" b="1" i="1" dirty="0">
                <a:solidFill>
                  <a:srgbClr val="003399"/>
                </a:solidFill>
                <a:latin typeface="Verdana" pitchFamily="34" charset="0"/>
                <a:ea typeface="Verdana" pitchFamily="34" charset="0"/>
                <a:cs typeface="Verdana" pitchFamily="34" charset="0"/>
              </a:rPr>
              <a:t>;</a:t>
            </a:r>
          </a:p>
          <a:p>
            <a:pPr marL="320040" lvl="1" indent="0">
              <a:buNone/>
            </a:pPr>
            <a:r>
              <a:rPr lang="tr-TR" sz="4000" b="1" i="1" dirty="0">
                <a:solidFill>
                  <a:schemeClr val="tx1"/>
                </a:solidFill>
                <a:latin typeface="Verdana" pitchFamily="34" charset="0"/>
                <a:ea typeface="Verdana" pitchFamily="34" charset="0"/>
                <a:cs typeface="Verdana" pitchFamily="34" charset="0"/>
              </a:rPr>
              <a:t>Genel hatlarıyla, vergi kanunlarında uyulması gereken usul ve esasları </a:t>
            </a:r>
            <a:r>
              <a:rPr lang="tr-TR" sz="4000" i="1" dirty="0">
                <a:solidFill>
                  <a:schemeClr val="tx1"/>
                </a:solidFill>
              </a:rPr>
              <a:t> </a:t>
            </a:r>
            <a:r>
              <a:rPr lang="tr-TR" sz="4000" b="1" i="1" dirty="0">
                <a:solidFill>
                  <a:schemeClr val="tx1"/>
                </a:solidFill>
                <a:latin typeface="Verdana" panose="020B0604030504040204" pitchFamily="34" charset="0"/>
                <a:ea typeface="Verdana" panose="020B0604030504040204" pitchFamily="34" charset="0"/>
                <a:cs typeface="Verdana" panose="020B0604030504040204" pitchFamily="34" charset="0"/>
              </a:rPr>
              <a:t>belirlemektir.</a:t>
            </a:r>
          </a:p>
          <a:p>
            <a:pPr marL="320040" lvl="1" indent="0">
              <a:buNone/>
            </a:pP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20040" lvl="1" indent="0">
              <a:buNone/>
            </a:pP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20040" lvl="1" indent="0">
              <a:buNone/>
            </a:pP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20040" lvl="1" indent="0">
              <a:buNone/>
            </a:pP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457200" lvl="1" indent="0" algn="just">
              <a:buNone/>
            </a:pPr>
            <a:endParaRPr lang="tr-TR" sz="24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09497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UYGULAMASINA BAŞVURU SÜRECİ</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lgn="just">
              <a:buNone/>
            </a:pPr>
            <a:endParaRPr lang="tr-TR" sz="15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4000" b="1" u="sng" dirty="0">
                <a:latin typeface="Verdana" panose="020B0604030504040204" pitchFamily="34" charset="0"/>
                <a:ea typeface="Verdana" panose="020B0604030504040204" pitchFamily="34" charset="0"/>
                <a:cs typeface="Verdana" panose="020B0604030504040204" pitchFamily="34" charset="0"/>
              </a:rPr>
              <a:t>2)</a:t>
            </a:r>
            <a:r>
              <a:rPr lang="tr-TR" sz="4000" u="sng" dirty="0">
                <a:latin typeface="Verdana" panose="020B0604030504040204" pitchFamily="34" charset="0"/>
                <a:ea typeface="Verdana" panose="020B0604030504040204" pitchFamily="34" charset="0"/>
                <a:cs typeface="Verdana" panose="020B0604030504040204" pitchFamily="34" charset="0"/>
              </a:rPr>
              <a:t> </a:t>
            </a:r>
            <a:r>
              <a:rPr lang="tr-TR" sz="4000" b="1" u="sng" dirty="0">
                <a:latin typeface="Verdana" panose="020B0604030504040204" pitchFamily="34" charset="0"/>
                <a:ea typeface="Verdana" panose="020B0604030504040204" pitchFamily="34" charset="0"/>
                <a:cs typeface="Verdana" panose="020B0604030504040204" pitchFamily="34" charset="0"/>
              </a:rPr>
              <a:t>e-F</a:t>
            </a:r>
            <a:r>
              <a:rPr lang="tr-TR" sz="4000" b="1" u="sng" cap="all" dirty="0">
                <a:latin typeface="Verdana" panose="020B0604030504040204" pitchFamily="34" charset="0"/>
                <a:ea typeface="Verdana" panose="020B0604030504040204" pitchFamily="34" charset="0"/>
                <a:cs typeface="Verdana" panose="020B0604030504040204" pitchFamily="34" charset="0"/>
              </a:rPr>
              <a:t>atura başvurusu</a:t>
            </a:r>
            <a:endParaRPr lang="tr-TR" sz="4000" u="sng"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tr-TR" sz="2800" dirty="0"/>
              <a:t>Bu adımda, Gelir İdaresi Başkanlığı'nın "e-Fatura Canlı Ortam Başvuru" formunu doldurup </a:t>
            </a:r>
            <a:r>
              <a:rPr lang="tr-TR" sz="2800" dirty="0" err="1"/>
              <a:t>GİB'e</a:t>
            </a:r>
            <a:r>
              <a:rPr lang="tr-TR" sz="2800" dirty="0"/>
              <a:t> e-fatura kullanmak istediğinize dair başvurunuzu yapıyorsunuz.</a:t>
            </a:r>
          </a:p>
          <a:p>
            <a:pPr>
              <a:buFont typeface="Wingdings" panose="05000000000000000000" pitchFamily="2" charset="2"/>
              <a:buChar char="v"/>
            </a:pPr>
            <a:r>
              <a:rPr lang="tr-TR" sz="2800" dirty="0"/>
              <a:t>Başvuru için gerekli olan link aşağıdaki gibidir. </a:t>
            </a:r>
          </a:p>
          <a:p>
            <a:pPr marL="0" indent="0">
              <a:buNone/>
            </a:pPr>
            <a:endParaRPr lang="tr-TR" sz="2600" dirty="0">
              <a:solidFill>
                <a:srgbClr val="FF0000"/>
              </a:solidFill>
            </a:endParaRPr>
          </a:p>
          <a:p>
            <a:pPr marL="0" indent="0" algn="ctr">
              <a:buNone/>
            </a:pPr>
            <a:r>
              <a:rPr lang="tr-TR" sz="2800" dirty="0">
                <a:solidFill>
                  <a:srgbClr val="FF0000"/>
                </a:solidFill>
                <a:hlinkClick r:id="rId4"/>
              </a:rPr>
              <a:t>https://portal.efatura.gov.tr/efaturabasvuru/</a:t>
            </a:r>
            <a:endParaRPr lang="tr-TR" sz="2600" dirty="0">
              <a:solidFill>
                <a:srgbClr val="FF0000"/>
              </a:solidFill>
            </a:endParaRPr>
          </a:p>
        </p:txBody>
      </p:sp>
    </p:spTree>
    <p:extLst>
      <p:ext uri="{BB962C8B-B14F-4D97-AF65-F5344CB8AC3E}">
        <p14:creationId xmlns:p14="http://schemas.microsoft.com/office/powerpoint/2010/main" val="2964647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264846"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UYGULAMASINA BAŞVURU SÜRECİ</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buNone/>
            </a:pPr>
            <a:r>
              <a:rPr lang="tr-TR" sz="4000" b="1" u="sng" dirty="0"/>
              <a:t>e-F</a:t>
            </a:r>
            <a:r>
              <a:rPr lang="tr-TR" sz="4000" b="1" u="sng" cap="all" dirty="0"/>
              <a:t>atura başvuru ekranı</a:t>
            </a:r>
            <a:r>
              <a:rPr lang="tr-TR" sz="4000" dirty="0"/>
              <a:t/>
            </a:r>
            <a:br>
              <a:rPr lang="tr-TR" sz="4000" dirty="0"/>
            </a:b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Resim 1"/>
          <p:cNvPicPr>
            <a:picLocks noChangeAspect="1"/>
          </p:cNvPicPr>
          <p:nvPr/>
        </p:nvPicPr>
        <p:blipFill rotWithShape="1">
          <a:blip r:embed="rId4"/>
          <a:srcRect l="17348" t="13174" r="20856" b="7903"/>
          <a:stretch/>
        </p:blipFill>
        <p:spPr>
          <a:xfrm>
            <a:off x="755576" y="2160000"/>
            <a:ext cx="6984776" cy="4314056"/>
          </a:xfrm>
          <a:prstGeom prst="rect">
            <a:avLst/>
          </a:prstGeom>
        </p:spPr>
      </p:pic>
    </p:spTree>
    <p:extLst>
      <p:ext uri="{BB962C8B-B14F-4D97-AF65-F5344CB8AC3E}">
        <p14:creationId xmlns:p14="http://schemas.microsoft.com/office/powerpoint/2010/main" val="3118820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264846" cy="400110"/>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UYGULAMASINA BAŞVURU SÜRECİ</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lgn="just">
              <a:buNone/>
            </a:pPr>
            <a:r>
              <a:rPr lang="tr-TR" sz="3500" b="1" u="sng" dirty="0">
                <a:latin typeface="Verdana" panose="020B0604030504040204" pitchFamily="34" charset="0"/>
                <a:ea typeface="Verdana" panose="020B0604030504040204" pitchFamily="34" charset="0"/>
                <a:cs typeface="Verdana" panose="020B0604030504040204" pitchFamily="34" charset="0"/>
              </a:rPr>
              <a:t>3</a:t>
            </a:r>
            <a:r>
              <a:rPr lang="tr-TR" sz="3500" b="1" u="sng" dirty="0" smtClean="0">
                <a:latin typeface="Verdana" panose="020B0604030504040204" pitchFamily="34" charset="0"/>
                <a:ea typeface="Verdana" panose="020B0604030504040204" pitchFamily="34" charset="0"/>
                <a:cs typeface="Verdana" panose="020B0604030504040204" pitchFamily="34" charset="0"/>
              </a:rPr>
              <a:t>) </a:t>
            </a:r>
            <a:r>
              <a:rPr lang="tr-TR" sz="3500" b="1" u="sng" dirty="0">
                <a:latin typeface="Verdana" panose="020B0604030504040204" pitchFamily="34" charset="0"/>
                <a:ea typeface="Verdana" panose="020B0604030504040204" pitchFamily="34" charset="0"/>
                <a:cs typeface="Verdana" panose="020B0604030504040204" pitchFamily="34" charset="0"/>
              </a:rPr>
              <a:t>e-F</a:t>
            </a:r>
            <a:r>
              <a:rPr lang="tr-TR" sz="3500" b="1" u="sng" cap="all" dirty="0">
                <a:latin typeface="Verdana" panose="020B0604030504040204" pitchFamily="34" charset="0"/>
                <a:ea typeface="Verdana" panose="020B0604030504040204" pitchFamily="34" charset="0"/>
                <a:cs typeface="Verdana" panose="020B0604030504040204" pitchFamily="34" charset="0"/>
              </a:rPr>
              <a:t>atura aktivasyonu</a:t>
            </a:r>
            <a:r>
              <a:rPr lang="tr-TR" sz="3500" dirty="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tr-TR" sz="3500"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tr-TR" sz="3500" dirty="0">
                <a:latin typeface="Verdana" panose="020B0604030504040204" pitchFamily="34" charset="0"/>
                <a:ea typeface="Verdana" panose="020B0604030504040204" pitchFamily="34" charset="0"/>
                <a:cs typeface="Verdana" panose="020B0604030504040204" pitchFamily="34" charset="0"/>
              </a:rPr>
              <a:t>Son adım, elektronik fatura gönderip alabilmeniz için hesabınızın aktivasyonunu sağlayacak adımdır; e-fatura başvuru rehberinde bulunan bir programı bilgisayarınıza indirip çalıştırmanızı ve mali mührünüzü kullanmayı içerir. e-Fatura aktivasyon işlemi sonrası süreç tamamlanmış olur.</a:t>
            </a:r>
          </a:p>
          <a:p>
            <a:pPr marL="0" indent="0">
              <a:buNone/>
            </a:pPr>
            <a:r>
              <a:rPr lang="tr-TR" sz="4000" dirty="0"/>
              <a:t/>
            </a:r>
            <a:br>
              <a:rPr lang="tr-TR" sz="4000" dirty="0"/>
            </a:b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9201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algn="ctr">
              <a:buNone/>
            </a:pPr>
            <a:endParaRPr lang="tr-TR" sz="3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3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3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4000" b="1" dirty="0">
                <a:solidFill>
                  <a:srgbClr val="003399"/>
                </a:solidFill>
                <a:latin typeface="Verdana" panose="020B0604030504040204" pitchFamily="34" charset="0"/>
                <a:ea typeface="Verdana" panose="020B0604030504040204" pitchFamily="34" charset="0"/>
                <a:cs typeface="Verdana" panose="020B0604030504040204" pitchFamily="34" charset="0"/>
              </a:rPr>
              <a:t>e-F</a:t>
            </a:r>
            <a:r>
              <a:rPr lang="tr-TR" sz="4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atura VE </a:t>
            </a:r>
            <a:r>
              <a:rPr lang="tr-TR" sz="4000" b="1" dirty="0">
                <a:solidFill>
                  <a:srgbClr val="003399"/>
                </a:solidFill>
                <a:latin typeface="Verdana" panose="020B0604030504040204" pitchFamily="34" charset="0"/>
                <a:ea typeface="Verdana" panose="020B0604030504040204" pitchFamily="34" charset="0"/>
                <a:cs typeface="Verdana" panose="020B0604030504040204" pitchFamily="34" charset="0"/>
              </a:rPr>
              <a:t>e- ARŞİV F</a:t>
            </a:r>
            <a:r>
              <a:rPr lang="tr-TR" sz="4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atura </a:t>
            </a:r>
          </a:p>
          <a:p>
            <a:pPr marL="0" indent="0" algn="ctr">
              <a:buNone/>
            </a:pPr>
            <a:r>
              <a:rPr lang="tr-TR" sz="4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KULLANMA YÖNTEMLERİ</a:t>
            </a:r>
            <a:r>
              <a:rPr lang="tr-TR" sz="4000" dirty="0"/>
              <a:t/>
            </a:r>
            <a:br>
              <a:rPr lang="tr-TR" sz="4000" dirty="0"/>
            </a:b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1793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264846" cy="707886"/>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VE e-ARŞİV FATURA KULLANMA YÖNTEMLERİ</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a:buFont typeface="Wingdings" panose="05000000000000000000" pitchFamily="2" charset="2"/>
              <a:buChar char="v"/>
            </a:pPr>
            <a:r>
              <a:rPr lang="tr-TR" sz="3400" dirty="0">
                <a:latin typeface="Verdana" panose="020B0604030504040204" pitchFamily="34" charset="0"/>
                <a:ea typeface="Verdana" panose="020B0604030504040204" pitchFamily="34" charset="0"/>
                <a:cs typeface="Verdana" panose="020B0604030504040204" pitchFamily="34" charset="0"/>
              </a:rPr>
              <a:t>Gelir İdaresi Başkanlığına (GİB) yapılan başvurunun ardından sistem üzerinde tanımlanan kullanıcılar, belirlenen standartlarda oluşturulan elektronik faturaları, yine GİB üzerinden iletirler. </a:t>
            </a:r>
          </a:p>
          <a:p>
            <a:pPr>
              <a:buFont typeface="Wingdings" panose="05000000000000000000" pitchFamily="2" charset="2"/>
              <a:buChar char="v"/>
            </a:pPr>
            <a:r>
              <a:rPr lang="tr-TR" sz="3400" dirty="0">
                <a:latin typeface="Verdana" panose="020B0604030504040204" pitchFamily="34" charset="0"/>
                <a:ea typeface="Verdana" panose="020B0604030504040204" pitchFamily="34" charset="0"/>
                <a:cs typeface="Verdana" panose="020B0604030504040204" pitchFamily="34" charset="0"/>
              </a:rPr>
              <a:t>e-Fatura kullanımında 3 farklı yöntem vardır ve firmalar bu seçeneklerden biriyle ilerleyebilirler.</a:t>
            </a:r>
            <a:r>
              <a:rPr lang="tr-TR" sz="4000" dirty="0"/>
              <a:t/>
            </a:r>
            <a:br>
              <a:rPr lang="tr-TR" sz="4000" dirty="0"/>
            </a:b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5763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264846" cy="707886"/>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VE e-ARŞİV FATURA KULLANMA YÖNTEMLERİ</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742950" indent="-742950">
              <a:buAutoNum type="arabicParenR"/>
            </a:pPr>
            <a:endParaRPr lang="tr-TR" sz="4000" b="1" u="sng" dirty="0" smtClean="0">
              <a:solidFill>
                <a:srgbClr val="003399"/>
              </a:solidFill>
            </a:endParaRPr>
          </a:p>
          <a:p>
            <a:pPr marL="742950" indent="-742950">
              <a:buAutoNum type="arabicParenR"/>
            </a:pPr>
            <a:endParaRPr lang="tr-TR" sz="4000" b="1" u="sng" dirty="0">
              <a:solidFill>
                <a:srgbClr val="003399"/>
              </a:solidFill>
            </a:endParaRPr>
          </a:p>
          <a:p>
            <a:pPr marL="742950" indent="-742950">
              <a:buAutoNum type="arabicParenR"/>
            </a:pPr>
            <a:r>
              <a:rPr lang="tr-TR" sz="4000" b="1" u="sng" dirty="0" smtClean="0">
                <a:solidFill>
                  <a:srgbClr val="003399"/>
                </a:solidFill>
              </a:rPr>
              <a:t>GİB </a:t>
            </a:r>
            <a:r>
              <a:rPr lang="tr-TR" sz="4000" b="1" u="sng" cap="all" dirty="0" smtClean="0">
                <a:solidFill>
                  <a:srgbClr val="003399"/>
                </a:solidFill>
              </a:rPr>
              <a:t>Portal</a:t>
            </a:r>
          </a:p>
          <a:p>
            <a:pPr marL="742950" indent="-742950">
              <a:buFont typeface="Arial" pitchFamily="34" charset="0"/>
              <a:buAutoNum type="arabicParenR"/>
            </a:pPr>
            <a:r>
              <a:rPr lang="tr-TR" sz="4000" b="1" u="sng" cap="all" dirty="0" smtClean="0">
                <a:solidFill>
                  <a:srgbClr val="003399"/>
                </a:solidFill>
              </a:rPr>
              <a:t>Özel </a:t>
            </a:r>
            <a:r>
              <a:rPr lang="tr-TR" sz="4000" b="1" u="sng" cap="all" dirty="0" err="1">
                <a:solidFill>
                  <a:srgbClr val="003399"/>
                </a:solidFill>
              </a:rPr>
              <a:t>Entegratör</a:t>
            </a:r>
            <a:r>
              <a:rPr lang="tr-TR" sz="4000" b="1" u="sng" cap="all" dirty="0">
                <a:solidFill>
                  <a:srgbClr val="003399"/>
                </a:solidFill>
              </a:rPr>
              <a:t> </a:t>
            </a:r>
            <a:r>
              <a:rPr lang="tr-TR" sz="4000" b="1" u="sng" cap="all" dirty="0" smtClean="0">
                <a:solidFill>
                  <a:srgbClr val="003399"/>
                </a:solidFill>
              </a:rPr>
              <a:t>Yöntemi</a:t>
            </a:r>
          </a:p>
          <a:p>
            <a:pPr marL="742950" indent="-742950">
              <a:buFont typeface="Arial" pitchFamily="34" charset="0"/>
              <a:buAutoNum type="arabicParenR"/>
            </a:pPr>
            <a:r>
              <a:rPr lang="tr-TR" sz="4000" b="1" u="sng" cap="all" dirty="0" smtClean="0">
                <a:solidFill>
                  <a:srgbClr val="003399"/>
                </a:solidFill>
              </a:rPr>
              <a:t>DOĞRUDAN </a:t>
            </a:r>
            <a:r>
              <a:rPr lang="tr-TR" sz="4000" b="1" u="sng" cap="all" dirty="0" err="1">
                <a:solidFill>
                  <a:srgbClr val="003399"/>
                </a:solidFill>
              </a:rPr>
              <a:t>EntegraSYON</a:t>
            </a:r>
            <a:r>
              <a:rPr lang="tr-TR" sz="4000" b="1" u="sng" cap="all" dirty="0">
                <a:solidFill>
                  <a:srgbClr val="003399"/>
                </a:solidFill>
              </a:rPr>
              <a:t> Yöntemi</a:t>
            </a:r>
          </a:p>
          <a:p>
            <a:pPr marL="0" indent="0">
              <a:buNone/>
            </a:pPr>
            <a:endParaRPr lang="tr-TR" sz="4000" b="1" cap="all" dirty="0">
              <a:solidFill>
                <a:srgbClr val="003399"/>
              </a:solidFill>
            </a:endParaRPr>
          </a:p>
          <a:p>
            <a:pPr marL="742950" indent="-742950">
              <a:buAutoNum type="arabicParenR"/>
            </a:pPr>
            <a:endParaRPr lang="tr-TR" sz="4000" u="sng" cap="all" dirty="0">
              <a:solidFill>
                <a:srgbClr val="003399"/>
              </a:solidFill>
            </a:endParaRPr>
          </a:p>
          <a:p>
            <a:pPr marL="0" indent="0">
              <a:buNone/>
            </a:pPr>
            <a:r>
              <a:rPr lang="tr-TR" sz="4000" dirty="0"/>
              <a:t/>
            </a:r>
            <a:br>
              <a:rPr lang="tr-TR" sz="4000" dirty="0"/>
            </a:b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65093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264846" cy="1015663"/>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VE e-ARŞİV FATURA KULLANMA YÖNTEMLERİ</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fontAlgn="base">
              <a:buNone/>
            </a:pPr>
            <a:r>
              <a:rPr lang="tr-TR" b="1" u="sng" dirty="0">
                <a:solidFill>
                  <a:srgbClr val="003399"/>
                </a:solidFill>
              </a:rPr>
              <a:t>1) GİB </a:t>
            </a:r>
            <a:r>
              <a:rPr lang="tr-TR" b="1" u="sng" cap="all" dirty="0">
                <a:solidFill>
                  <a:srgbClr val="003399"/>
                </a:solidFill>
              </a:rPr>
              <a:t>Portal</a:t>
            </a:r>
            <a:endParaRPr lang="tr-TR" u="sng" cap="all" dirty="0">
              <a:solidFill>
                <a:srgbClr val="003399"/>
              </a:solidFill>
            </a:endParaRPr>
          </a:p>
          <a:p>
            <a:pPr fontAlgn="base">
              <a:buFont typeface="Wingdings" panose="05000000000000000000" pitchFamily="2" charset="2"/>
              <a:buChar char="v"/>
            </a:pPr>
            <a:r>
              <a:rPr lang="tr-TR" sz="2000" dirty="0">
                <a:latin typeface="Verdana" panose="020B0604030504040204" pitchFamily="34" charset="0"/>
                <a:ea typeface="Verdana" panose="020B0604030504040204" pitchFamily="34" charset="0"/>
                <a:cs typeface="Verdana" panose="020B0604030504040204" pitchFamily="34" charset="0"/>
              </a:rPr>
              <a:t>Gelir İdaresi Başkanlığı tarafından sağlanan bir portal üzerinden e-Fatura işlemleri yürütülebilir. Ücretsiz ve en basit yöntem olan GİB Portal, </a:t>
            </a:r>
            <a:r>
              <a:rPr lang="tr-TR" sz="2000" b="1" i="1" u="sng" dirty="0">
                <a:latin typeface="Verdana" panose="020B0604030504040204" pitchFamily="34" charset="0"/>
                <a:ea typeface="Verdana" panose="020B0604030504040204" pitchFamily="34" charset="0"/>
                <a:cs typeface="Verdana" panose="020B0604030504040204" pitchFamily="34" charset="0"/>
              </a:rPr>
              <a:t>az sayıda fatura gönderip alan kullanıcılar için uygun bir yöntemdir. </a:t>
            </a:r>
          </a:p>
          <a:p>
            <a:pPr fontAlgn="base">
              <a:buFont typeface="Wingdings" panose="05000000000000000000" pitchFamily="2" charset="2"/>
              <a:buChar char="v"/>
            </a:pPr>
            <a:r>
              <a:rPr lang="tr-TR" sz="2000" dirty="0" smtClean="0">
                <a:latin typeface="Verdana" panose="020B0604030504040204" pitchFamily="34" charset="0"/>
                <a:ea typeface="Verdana" panose="020B0604030504040204" pitchFamily="34" charset="0"/>
                <a:cs typeface="Verdana" panose="020B0604030504040204" pitchFamily="34" charset="0"/>
              </a:rPr>
              <a:t>Kullanıcılar </a:t>
            </a:r>
            <a:r>
              <a:rPr lang="tr-TR" sz="2000" dirty="0">
                <a:latin typeface="Verdana" panose="020B0604030504040204" pitchFamily="34" charset="0"/>
                <a:ea typeface="Verdana" panose="020B0604030504040204" pitchFamily="34" charset="0"/>
                <a:cs typeface="Verdana" panose="020B0604030504040204" pitchFamily="34" charset="0"/>
              </a:rPr>
              <a:t>ayda en fazla 500 adet e-Fatura kesebilir. </a:t>
            </a:r>
          </a:p>
          <a:p>
            <a:pPr fontAlgn="base">
              <a:buFont typeface="Wingdings" panose="05000000000000000000" pitchFamily="2" charset="2"/>
              <a:buChar char="v"/>
            </a:pPr>
            <a:r>
              <a:rPr lang="tr-TR" sz="2000" dirty="0" err="1">
                <a:latin typeface="Verdana" panose="020B0604030504040204" pitchFamily="34" charset="0"/>
                <a:ea typeface="Verdana" panose="020B0604030504040204" pitchFamily="34" charset="0"/>
                <a:cs typeface="Verdana" panose="020B0604030504040204" pitchFamily="34" charset="0"/>
              </a:rPr>
              <a:t>Portaldaki</a:t>
            </a:r>
            <a:r>
              <a:rPr lang="tr-TR" sz="2000" dirty="0">
                <a:latin typeface="Verdana" panose="020B0604030504040204" pitchFamily="34" charset="0"/>
                <a:ea typeface="Verdana" panose="020B0604030504040204" pitchFamily="34" charset="0"/>
                <a:cs typeface="Verdana" panose="020B0604030504040204" pitchFamily="34" charset="0"/>
              </a:rPr>
              <a:t> faturalar 6 aylık dönemlerde geriye doğru sistemden silinir. Bu nedenle bu yöntemi kullanan mükellefler faturalar silinmeden kendi sistemlerinde faturalarını indirerek yedeğini almalıdır.</a:t>
            </a:r>
            <a:r>
              <a:rPr lang="tr-TR" sz="4000" dirty="0"/>
              <a:t/>
            </a:r>
            <a:br>
              <a:rPr lang="tr-TR" sz="4000" dirty="0"/>
            </a:b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93931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264846" cy="1015663"/>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VE e-ARŞİV FATURA KULLANMA YÖNTEMLERİ</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fontAlgn="base">
              <a:buNone/>
            </a:pPr>
            <a:r>
              <a:rPr lang="tr-TR" sz="2200" b="1" dirty="0">
                <a:solidFill>
                  <a:srgbClr val="003399"/>
                </a:solidFill>
                <a:latin typeface="Verdana" panose="020B0604030504040204" pitchFamily="34" charset="0"/>
                <a:ea typeface="Verdana" panose="020B0604030504040204" pitchFamily="34" charset="0"/>
                <a:cs typeface="Verdana" panose="020B0604030504040204" pitchFamily="34" charset="0"/>
              </a:rPr>
              <a:t>2) </a:t>
            </a:r>
            <a:r>
              <a:rPr lang="tr-TR" sz="2200" b="1" u="sng" cap="all" dirty="0">
                <a:solidFill>
                  <a:srgbClr val="003399"/>
                </a:solidFill>
                <a:latin typeface="Verdana" panose="020B0604030504040204" pitchFamily="34" charset="0"/>
                <a:ea typeface="Verdana" panose="020B0604030504040204" pitchFamily="34" charset="0"/>
                <a:cs typeface="Verdana" panose="020B0604030504040204" pitchFamily="34" charset="0"/>
              </a:rPr>
              <a:t>Özel </a:t>
            </a:r>
            <a:r>
              <a:rPr lang="tr-TR" sz="2200" b="1" u="sng" cap="all" dirty="0" err="1">
                <a:solidFill>
                  <a:srgbClr val="003399"/>
                </a:solidFill>
                <a:latin typeface="Verdana" panose="020B0604030504040204" pitchFamily="34" charset="0"/>
                <a:ea typeface="Verdana" panose="020B0604030504040204" pitchFamily="34" charset="0"/>
                <a:cs typeface="Verdana" panose="020B0604030504040204" pitchFamily="34" charset="0"/>
              </a:rPr>
              <a:t>Entegratör</a:t>
            </a:r>
            <a:r>
              <a:rPr lang="tr-TR" sz="2200" b="1" u="sng" cap="all" dirty="0">
                <a:solidFill>
                  <a:srgbClr val="003399"/>
                </a:solidFill>
                <a:latin typeface="Verdana" panose="020B0604030504040204" pitchFamily="34" charset="0"/>
                <a:ea typeface="Verdana" panose="020B0604030504040204" pitchFamily="34" charset="0"/>
                <a:cs typeface="Verdana" panose="020B0604030504040204" pitchFamily="34" charset="0"/>
              </a:rPr>
              <a:t> Yöntemi</a:t>
            </a:r>
            <a:endParaRPr lang="tr-TR" sz="2200" b="1"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just" fontAlgn="base">
              <a:buFont typeface="Wingdings" panose="05000000000000000000" pitchFamily="2" charset="2"/>
              <a:buChar char="v"/>
            </a:pPr>
            <a:r>
              <a:rPr lang="tr-TR" sz="2200" dirty="0">
                <a:latin typeface="Verdana" panose="020B0604030504040204" pitchFamily="34" charset="0"/>
                <a:ea typeface="Verdana" panose="020B0604030504040204" pitchFamily="34" charset="0"/>
                <a:cs typeface="Verdana" panose="020B0604030504040204" pitchFamily="34" charset="0"/>
              </a:rPr>
              <a:t>Özel </a:t>
            </a:r>
            <a:r>
              <a:rPr lang="tr-TR" sz="2200" dirty="0" err="1">
                <a:latin typeface="Verdana" panose="020B0604030504040204" pitchFamily="34" charset="0"/>
                <a:ea typeface="Verdana" panose="020B0604030504040204" pitchFamily="34" charset="0"/>
                <a:cs typeface="Verdana" panose="020B0604030504040204" pitchFamily="34" charset="0"/>
              </a:rPr>
              <a:t>entegratör</a:t>
            </a:r>
            <a:r>
              <a:rPr lang="tr-TR" sz="2200" dirty="0">
                <a:latin typeface="Verdana" panose="020B0604030504040204" pitchFamily="34" charset="0"/>
                <a:ea typeface="Verdana" panose="020B0604030504040204" pitchFamily="34" charset="0"/>
                <a:cs typeface="Verdana" panose="020B0604030504040204" pitchFamily="34" charset="0"/>
              </a:rPr>
              <a:t>, Gelir İdaresi Başkanlığı tarafından yetkilendirilen ve mükellefin adına e-Fatura, e-Defter, e-Arşiv Fatura, e-İrsaliye gibi elektronik kayıtları oluşturmaya yetkili aracı kurumlardır.</a:t>
            </a:r>
          </a:p>
          <a:p>
            <a:pPr algn="just" fontAlgn="base">
              <a:buFont typeface="Wingdings" panose="05000000000000000000" pitchFamily="2" charset="2"/>
              <a:buChar char="v"/>
            </a:pPr>
            <a:r>
              <a:rPr lang="tr-TR" sz="2200" dirty="0">
                <a:latin typeface="Verdana" panose="020B0604030504040204" pitchFamily="34" charset="0"/>
                <a:ea typeface="Verdana" panose="020B0604030504040204" pitchFamily="34" charset="0"/>
                <a:cs typeface="Verdana" panose="020B0604030504040204" pitchFamily="34" charset="0"/>
              </a:rPr>
              <a:t>Başvurularını ebelge.gib.gov.tr adresinde yayımlanan “Başvuru </a:t>
            </a:r>
            <a:r>
              <a:rPr lang="tr-TR" sz="2200" dirty="0" err="1">
                <a:latin typeface="Verdana" panose="020B0604030504040204" pitchFamily="34" charset="0"/>
                <a:ea typeface="Verdana" panose="020B0604030504040204" pitchFamily="34" charset="0"/>
                <a:cs typeface="Verdana" panose="020B0604030504040204" pitchFamily="34" charset="0"/>
              </a:rPr>
              <a:t>Kılavuzları”nda</a:t>
            </a:r>
            <a:r>
              <a:rPr lang="tr-TR" sz="2200" dirty="0">
                <a:latin typeface="Verdana" panose="020B0604030504040204" pitchFamily="34" charset="0"/>
                <a:ea typeface="Verdana" panose="020B0604030504040204" pitchFamily="34" charset="0"/>
                <a:cs typeface="Verdana" panose="020B0604030504040204" pitchFamily="34" charset="0"/>
              </a:rPr>
              <a:t> açıklanan şartlara uygun olarak yapan mükellefler, e-Belge uygulamalarını özel </a:t>
            </a:r>
            <a:r>
              <a:rPr lang="tr-TR" sz="2200" dirty="0" err="1">
                <a:latin typeface="Verdana" panose="020B0604030504040204" pitchFamily="34" charset="0"/>
                <a:ea typeface="Verdana" panose="020B0604030504040204" pitchFamily="34" charset="0"/>
                <a:cs typeface="Verdana" panose="020B0604030504040204" pitchFamily="34" charset="0"/>
              </a:rPr>
              <a:t>entegratörlerin</a:t>
            </a:r>
            <a:r>
              <a:rPr lang="tr-TR" sz="2200" dirty="0">
                <a:latin typeface="Verdana" panose="020B0604030504040204" pitchFamily="34" charset="0"/>
                <a:ea typeface="Verdana" panose="020B0604030504040204" pitchFamily="34" charset="0"/>
                <a:cs typeface="Verdana" panose="020B0604030504040204" pitchFamily="34" charset="0"/>
              </a:rPr>
              <a:t> bilgi işlem sistemi üzerinden kullanmaya başlayacaklardır. </a:t>
            </a:r>
          </a:p>
          <a:p>
            <a:pPr algn="just" fontAlgn="base">
              <a:buFont typeface="Wingdings" panose="05000000000000000000" pitchFamily="2" charset="2"/>
              <a:buChar char="v"/>
            </a:pPr>
            <a:r>
              <a:rPr lang="tr-TR" sz="2200" dirty="0" smtClean="0">
                <a:latin typeface="Verdana" panose="020B0604030504040204" pitchFamily="34" charset="0"/>
                <a:ea typeface="Verdana" panose="020B0604030504040204" pitchFamily="34" charset="0"/>
                <a:cs typeface="Verdana" panose="020B0604030504040204" pitchFamily="34" charset="0"/>
              </a:rPr>
              <a:t>Özel </a:t>
            </a:r>
            <a:r>
              <a:rPr lang="tr-TR" sz="2200" dirty="0">
                <a:latin typeface="Verdana" panose="020B0604030504040204" pitchFamily="34" charset="0"/>
                <a:ea typeface="Verdana" panose="020B0604030504040204" pitchFamily="34" charset="0"/>
                <a:cs typeface="Verdana" panose="020B0604030504040204" pitchFamily="34" charset="0"/>
              </a:rPr>
              <a:t>entegrasyon, eskiden, çok fatura kesen firmaların kullandığı, kendi özel e-Fatura sistemini kurmak anlamına gelen yöntemdir. Sahip olmak için özel entegrasyon kurulum hizmeti veren bilişim şirketlerinden satın almak gerekir.</a:t>
            </a:r>
          </a:p>
          <a:p>
            <a:pPr marL="0" indent="0" fontAlgn="base">
              <a:buNone/>
            </a:pPr>
            <a:r>
              <a:rPr lang="tr-TR" sz="4000" dirty="0"/>
              <a:t/>
            </a:r>
            <a:br>
              <a:rPr lang="tr-TR" sz="4000" dirty="0"/>
            </a:b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8861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264846" cy="1015663"/>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e-FATURA VE e-ARŞİV FATURA KULLANMA YÖNTEMLERİ</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76852" y="1080000"/>
            <a:ext cx="8415627" cy="8442416"/>
          </a:xfrm>
        </p:spPr>
        <p:txBody>
          <a:bodyPr>
            <a:normAutofit/>
          </a:bodyPr>
          <a:lstStyle/>
          <a:p>
            <a:pPr marL="0" indent="0" fontAlgn="base">
              <a:buNone/>
            </a:pPr>
            <a:r>
              <a:rPr lang="tr-TR" b="1" dirty="0">
                <a:solidFill>
                  <a:srgbClr val="003399"/>
                </a:solidFill>
              </a:rPr>
              <a:t>3) </a:t>
            </a:r>
            <a:r>
              <a:rPr lang="tr-TR" b="1" u="sng" cap="all" dirty="0">
                <a:solidFill>
                  <a:srgbClr val="003399"/>
                </a:solidFill>
              </a:rPr>
              <a:t>DOĞRUDAN </a:t>
            </a:r>
            <a:r>
              <a:rPr lang="tr-TR" b="1" u="sng" cap="all" dirty="0" err="1">
                <a:solidFill>
                  <a:srgbClr val="003399"/>
                </a:solidFill>
              </a:rPr>
              <a:t>EntegraSYON</a:t>
            </a:r>
            <a:r>
              <a:rPr lang="tr-TR" b="1" u="sng" cap="all" dirty="0">
                <a:solidFill>
                  <a:srgbClr val="003399"/>
                </a:solidFill>
              </a:rPr>
              <a:t> Yöntemi</a:t>
            </a:r>
          </a:p>
          <a:p>
            <a:pPr algn="just" fontAlgn="base">
              <a:buFont typeface="Wingdings" panose="05000000000000000000" pitchFamily="2" charset="2"/>
              <a:buChar char="v"/>
            </a:pPr>
            <a:r>
              <a:rPr lang="tr-TR" sz="1600" b="1" dirty="0">
                <a:latin typeface="Verdana" panose="020B0604030504040204" pitchFamily="34" charset="0"/>
                <a:ea typeface="Verdana" panose="020B0604030504040204" pitchFamily="34" charset="0"/>
                <a:cs typeface="Verdana" panose="020B0604030504040204" pitchFamily="34" charset="0"/>
              </a:rPr>
              <a:t>Bilgi işlem sistemleri yeterli olan mükelleflerin, gerekli entegrasyonu sağlamaları koşuluyla e-Belge uygulamalarını doğrudan kendilerine ait bilgi işlem sistemleri aracılığıyla kullanmaları mümkündür. </a:t>
            </a:r>
            <a:endParaRPr lang="tr-TR" sz="1600" b="1" cap="all" dirty="0">
              <a:latin typeface="Verdana" panose="020B0604030504040204" pitchFamily="34" charset="0"/>
              <a:ea typeface="Verdana" panose="020B0604030504040204" pitchFamily="34" charset="0"/>
              <a:cs typeface="Verdana" panose="020B0604030504040204" pitchFamily="34" charset="0"/>
            </a:endParaRPr>
          </a:p>
          <a:p>
            <a:pPr algn="just" fontAlgn="base">
              <a:buFont typeface="Wingdings" panose="05000000000000000000" pitchFamily="2" charset="2"/>
              <a:buChar char="v"/>
            </a:pPr>
            <a:r>
              <a:rPr lang="tr-TR" sz="1600" b="1" dirty="0">
                <a:latin typeface="Verdana" panose="020B0604030504040204" pitchFamily="34" charset="0"/>
                <a:ea typeface="Verdana" panose="020B0604030504040204" pitchFamily="34" charset="0"/>
                <a:cs typeface="Verdana" panose="020B0604030504040204" pitchFamily="34" charset="0"/>
              </a:rPr>
              <a:t>Firmaların e-Fatura işlemlerini GİB Portal yerine kendi uygulamaları üzerinden sağladıkları sistemdir. Firmalar, aracı </a:t>
            </a:r>
            <a:r>
              <a:rPr lang="tr-TR" sz="1600" b="1" dirty="0" err="1">
                <a:latin typeface="Verdana" panose="020B0604030504040204" pitchFamily="34" charset="0"/>
                <a:ea typeface="Verdana" panose="020B0604030504040204" pitchFamily="34" charset="0"/>
                <a:cs typeface="Verdana" panose="020B0604030504040204" pitchFamily="34" charset="0"/>
              </a:rPr>
              <a:t>entegratör</a:t>
            </a:r>
            <a:r>
              <a:rPr lang="tr-TR" sz="1600" b="1" dirty="0">
                <a:latin typeface="Verdana" panose="020B0604030504040204" pitchFamily="34" charset="0"/>
                <a:ea typeface="Verdana" panose="020B0604030504040204" pitchFamily="34" charset="0"/>
                <a:cs typeface="Verdana" panose="020B0604030504040204" pitchFamily="34" charset="0"/>
              </a:rPr>
              <a:t> olmadan kendi bilgi işlem alt yapısı ve yazılımını kullanarak e-fatura sistemini kullanabilirler. Fatura gönderme / alma işlemlerinde kendilerine ait mali mührü kullanır ve faturaları kendi arşivleme sistemlerinde arşivlenerek saklarlar. </a:t>
            </a:r>
          </a:p>
          <a:p>
            <a:pPr algn="just" fontAlgn="base">
              <a:buFont typeface="Wingdings" panose="05000000000000000000" pitchFamily="2" charset="2"/>
              <a:buChar char="v"/>
            </a:pPr>
            <a:r>
              <a:rPr lang="tr-TR" sz="1600" b="1" dirty="0">
                <a:latin typeface="Verdana" panose="020B0604030504040204" pitchFamily="34" charset="0"/>
                <a:ea typeface="Verdana" panose="020B0604030504040204" pitchFamily="34" charset="0"/>
                <a:cs typeface="Verdana" panose="020B0604030504040204" pitchFamily="34" charset="0"/>
              </a:rPr>
              <a:t>Firmalar alt yapısını kendilerinin geliştirdiği uygulama ve servisler için GİB’ den onay almak zorundadırlar. Geliştirilen uygulamalar mutlaka; her an hizmet verebilecek alt yapıya sahip olmalıdır. Bu hususta; uygulamanın tüm süreçlerini takip eden ve gerektiğinde müdahale edebilecek donanıma sahip personelin geliştirilmesi ve ayrı bir birimin oluşturulması da bir başka zorunluluktur.</a:t>
            </a:r>
          </a:p>
          <a:p>
            <a:pPr algn="just" fontAlgn="base">
              <a:buFont typeface="Wingdings" panose="05000000000000000000" pitchFamily="2" charset="2"/>
              <a:buChar char="v"/>
            </a:pPr>
            <a:r>
              <a:rPr lang="tr-TR" sz="1600" b="1" dirty="0">
                <a:latin typeface="Verdana" panose="020B0604030504040204" pitchFamily="34" charset="0"/>
                <a:ea typeface="Verdana" panose="020B0604030504040204" pitchFamily="34" charset="0"/>
                <a:cs typeface="Verdana" panose="020B0604030504040204" pitchFamily="34" charset="0"/>
              </a:rPr>
              <a:t>GİB Portal’ de aylık en fazla 500 e-Fatura kesilebilirken bu yöntemde sınır yoktur</a:t>
            </a:r>
            <a:r>
              <a:rPr lang="tr-TR" sz="1600" b="1" dirty="0" smtClean="0">
                <a:latin typeface="Verdana" panose="020B0604030504040204" pitchFamily="34" charset="0"/>
                <a:ea typeface="Verdana" panose="020B0604030504040204" pitchFamily="34" charset="0"/>
                <a:cs typeface="Verdana" panose="020B0604030504040204" pitchFamily="34" charset="0"/>
              </a:rPr>
              <a:t>.</a:t>
            </a:r>
            <a:endParaRPr lang="tr-T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65582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3" name="İçerik Yer Tutucusu 2"/>
          <p:cNvSpPr>
            <a:spLocks noGrp="1"/>
          </p:cNvSpPr>
          <p:nvPr>
            <p:ph idx="1"/>
          </p:nvPr>
        </p:nvSpPr>
        <p:spPr>
          <a:xfrm>
            <a:off x="323528" y="1196752"/>
            <a:ext cx="8820472" cy="5668834"/>
          </a:xfrm>
        </p:spPr>
        <p:txBody>
          <a:bodyPr>
            <a:normAutofit/>
          </a:bodyPr>
          <a:lstStyle/>
          <a:p>
            <a:pPr marL="0" indent="0">
              <a:buNone/>
            </a:pPr>
            <a:endParaRPr lang="tr-TR" sz="2000" b="1" dirty="0"/>
          </a:p>
          <a:p>
            <a:pPr marL="0" indent="0">
              <a:buNone/>
            </a:pPr>
            <a:endParaRPr lang="tr-TR" sz="2000" b="1" dirty="0"/>
          </a:p>
          <a:p>
            <a:pPr marL="0" indent="0">
              <a:buNone/>
            </a:pPr>
            <a:endParaRPr lang="tr-TR" sz="2000" b="1" dirty="0"/>
          </a:p>
          <a:p>
            <a:pPr marL="0" indent="0" algn="ctr">
              <a:buNone/>
            </a:pPr>
            <a:r>
              <a:rPr lang="it-IT" sz="3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Temel e-Fatura</a:t>
            </a:r>
            <a:endParaRPr lang="tr-TR" sz="3600" b="1"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it-IT" sz="3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Ticari e-Fatura</a:t>
            </a:r>
            <a:r>
              <a:rPr lang="tr-TR" sz="3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 </a:t>
            </a:r>
          </a:p>
          <a:p>
            <a:pPr marL="0" indent="0" algn="ctr">
              <a:buNone/>
            </a:pPr>
            <a:r>
              <a:rPr lang="tr-TR" sz="3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SENARYOSU</a:t>
            </a:r>
            <a:endParaRPr lang="it-IT" sz="3600" b="1"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184716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indent="0">
              <a:buNone/>
            </a:pPr>
            <a:r>
              <a:rPr lang="tr-TR" sz="2000" b="1" dirty="0">
                <a:solidFill>
                  <a:srgbClr val="003399"/>
                </a:solidFill>
                <a:latin typeface="Verdana" pitchFamily="34" charset="0"/>
                <a:ea typeface="Verdana" pitchFamily="34" charset="0"/>
                <a:cs typeface="Verdana" pitchFamily="34" charset="0"/>
              </a:rPr>
              <a:t>VESİKA NEDİR ?</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İçerik Yer Tutucusu 4"/>
          <p:cNvSpPr>
            <a:spLocks noGrp="1"/>
          </p:cNvSpPr>
          <p:nvPr>
            <p:ph idx="1"/>
          </p:nvPr>
        </p:nvSpPr>
        <p:spPr>
          <a:xfrm>
            <a:off x="155575" y="1080000"/>
            <a:ext cx="8808913" cy="5085304"/>
          </a:xfrm>
        </p:spPr>
        <p:style>
          <a:lnRef idx="2">
            <a:schemeClr val="dk1"/>
          </a:lnRef>
          <a:fillRef idx="1">
            <a:schemeClr val="lt1"/>
          </a:fillRef>
          <a:effectRef idx="0">
            <a:schemeClr val="dk1"/>
          </a:effectRef>
          <a:fontRef idx="minor">
            <a:schemeClr val="dk1"/>
          </a:fontRef>
        </p:style>
        <p:txBody>
          <a:bodyPr>
            <a:normAutofit/>
          </a:bodyPr>
          <a:lstStyle/>
          <a:p>
            <a:pPr marL="320040" lvl="1" indent="0">
              <a:buNone/>
            </a:pPr>
            <a:endParaRPr lang="tr-TR" sz="2000" b="1" i="1" dirty="0">
              <a:solidFill>
                <a:srgbClr val="FF0000"/>
              </a:solidFill>
              <a:latin typeface="Verdana" pitchFamily="34" charset="0"/>
              <a:ea typeface="Verdana" pitchFamily="34" charset="0"/>
              <a:cs typeface="Verdana" pitchFamily="34" charset="0"/>
            </a:endParaRPr>
          </a:p>
          <a:p>
            <a:pPr marL="320040" lvl="1" indent="0">
              <a:buNone/>
            </a:pPr>
            <a:endParaRPr lang="tr-TR" sz="4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20040" lvl="1" indent="0" algn="just">
              <a:buNone/>
            </a:pPr>
            <a:r>
              <a:rPr lang="tr-TR" sz="4000" b="1" i="1" dirty="0">
                <a:solidFill>
                  <a:schemeClr val="tx1"/>
                </a:solidFill>
                <a:latin typeface="Verdana" panose="020B0604030504040204" pitchFamily="34" charset="0"/>
                <a:ea typeface="Verdana" panose="020B0604030504040204" pitchFamily="34" charset="0"/>
                <a:cs typeface="Verdana" panose="020B0604030504040204" pitchFamily="34" charset="0"/>
              </a:rPr>
              <a:t>Bu kanunda geçen fatura ve benzeri vesikalar tabiri Vergi Usul Kanununda düzenlenen vesikaları ifade eder.</a:t>
            </a:r>
            <a:endParaRPr lang="tr-TR" sz="4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20040" lvl="1" indent="0">
              <a:buNone/>
            </a:pP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20040" lvl="1" indent="0">
              <a:buNone/>
            </a:pP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457200" lvl="1" indent="0" algn="just">
              <a:buNone/>
            </a:pPr>
            <a:endParaRPr lang="tr-TR" sz="24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07716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Nesne 11"/>
          <p:cNvGraphicFramePr>
            <a:graphicFrameLocks noChangeAspect="1"/>
          </p:cNvGraphicFramePr>
          <p:nvPr>
            <p:extLst>
              <p:ext uri="{D42A27DB-BD31-4B8C-83A1-F6EECF244321}">
                <p14:modId xmlns:p14="http://schemas.microsoft.com/office/powerpoint/2010/main" val="1248911477"/>
              </p:ext>
            </p:extLst>
          </p:nvPr>
        </p:nvGraphicFramePr>
        <p:xfrm>
          <a:off x="0" y="0"/>
          <a:ext cx="9144000" cy="1094906"/>
        </p:xfrm>
        <a:graphic>
          <a:graphicData uri="http://schemas.openxmlformats.org/presentationml/2006/ole">
            <mc:AlternateContent xmlns:mc="http://schemas.openxmlformats.org/markup-compatibility/2006">
              <mc:Choice xmlns:v="urn:schemas-microsoft-com:vml" Requires="v">
                <p:oleObj spid="_x0000_s24800" r:id="rId4" imgW="12241270" imgH="1460317" progId="">
                  <p:embed/>
                </p:oleObj>
              </mc:Choice>
              <mc:Fallback>
                <p:oleObj r:id="rId4" imgW="12241270" imgH="1460317" progId="">
                  <p:embed/>
                  <p:pic>
                    <p:nvPicPr>
                      <p:cNvPr id="0" name="Picture 1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949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2"/>
          <p:cNvSpPr/>
          <p:nvPr/>
        </p:nvSpPr>
        <p:spPr>
          <a:xfrm>
            <a:off x="971600" y="1312644"/>
            <a:ext cx="8532064" cy="2308324"/>
          </a:xfrm>
          <a:prstGeom prst="rect">
            <a:avLst/>
          </a:prstGeom>
        </p:spPr>
        <p:txBody>
          <a:bodyPr wrap="square">
            <a:spAutoFit/>
          </a:bodyPr>
          <a:lstStyle/>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sp>
        <p:nvSpPr>
          <p:cNvPr id="10" name="Metin kutusu 9"/>
          <p:cNvSpPr txBox="1"/>
          <p:nvPr/>
        </p:nvSpPr>
        <p:spPr>
          <a:xfrm>
            <a:off x="0" y="332656"/>
            <a:ext cx="7056784" cy="954107"/>
          </a:xfrm>
          <a:prstGeom prst="rect">
            <a:avLst/>
          </a:prstGeom>
          <a:noFill/>
        </p:spPr>
        <p:txBody>
          <a:bodyPr wrap="square" rtlCol="0">
            <a:spAutoFit/>
          </a:bodyPr>
          <a:lstStyle/>
          <a:p>
            <a:r>
              <a:rPr lang="tr-TR" sz="2800" dirty="0">
                <a:solidFill>
                  <a:srgbClr val="003399"/>
                </a:solidFill>
                <a:latin typeface="Verdana" panose="020B0604030504040204" pitchFamily="34" charset="0"/>
                <a:ea typeface="Verdana" panose="020B0604030504040204" pitchFamily="34" charset="0"/>
                <a:cs typeface="Verdana" panose="020B0604030504040204" pitchFamily="34" charset="0"/>
              </a:rPr>
              <a:t>Temel e-fatura/Ticari e-fatura </a:t>
            </a:r>
          </a:p>
          <a:p>
            <a:r>
              <a:rPr lang="tr-TR" sz="2800" dirty="0">
                <a:solidFill>
                  <a:srgbClr val="FF0000"/>
                </a:solidFill>
                <a:latin typeface="Verdana" panose="020B0604030504040204" pitchFamily="34" charset="0"/>
                <a:ea typeface="Verdana" panose="020B0604030504040204" pitchFamily="34" charset="0"/>
                <a:cs typeface="Verdana" panose="020B0604030504040204" pitchFamily="34" charset="0"/>
              </a:rPr>
              <a:t> </a:t>
            </a:r>
          </a:p>
        </p:txBody>
      </p:sp>
      <p:sp>
        <p:nvSpPr>
          <p:cNvPr id="13" name="İçerik Yer Tutucusu 6"/>
          <p:cNvSpPr>
            <a:spLocks noGrp="1"/>
          </p:cNvSpPr>
          <p:nvPr>
            <p:ph idx="1"/>
          </p:nvPr>
        </p:nvSpPr>
        <p:spPr>
          <a:xfrm>
            <a:off x="395536" y="1196752"/>
            <a:ext cx="8640960" cy="5544616"/>
          </a:xfrm>
        </p:spPr>
        <p:txBody>
          <a:bodyPr>
            <a:noAutofit/>
          </a:bodyPr>
          <a:lstStyle/>
          <a:p>
            <a:pPr marL="0" indent="0" algn="just">
              <a:lnSpc>
                <a:spcPct val="115000"/>
              </a:lnSpc>
              <a:buClr>
                <a:srgbClr val="002060"/>
              </a:buClr>
              <a:buSzPct val="100000"/>
              <a:buNone/>
            </a:pPr>
            <a:r>
              <a:rPr lang="tr-TR" sz="2800" dirty="0">
                <a:latin typeface="Verdana" panose="020B0604030504040204" pitchFamily="34" charset="0"/>
                <a:ea typeface="Verdana" panose="020B0604030504040204" pitchFamily="34" charset="0"/>
                <a:cs typeface="Verdana" panose="020B0604030504040204" pitchFamily="34" charset="0"/>
              </a:rPr>
              <a:t>e-Fatura sistemine geçiş yapıp fatura kesmeye başladıktan sonra karşınıza çıkacak iki terim bulunuyor: </a:t>
            </a:r>
          </a:p>
          <a:p>
            <a:pPr algn="just">
              <a:lnSpc>
                <a:spcPct val="115000"/>
              </a:lnSpc>
              <a:buClr>
                <a:srgbClr val="002060"/>
              </a:buClr>
              <a:buSzPct val="100000"/>
              <a:buAutoNum type="arabicParenR"/>
            </a:pPr>
            <a:r>
              <a:rPr lang="tr-TR" sz="2800" dirty="0">
                <a:latin typeface="Verdana" panose="020B0604030504040204" pitchFamily="34" charset="0"/>
                <a:ea typeface="Verdana" panose="020B0604030504040204" pitchFamily="34" charset="0"/>
                <a:cs typeface="Verdana" panose="020B0604030504040204" pitchFamily="34" charset="0"/>
              </a:rPr>
              <a:t>Temel e-fatura </a:t>
            </a:r>
          </a:p>
          <a:p>
            <a:pPr algn="just">
              <a:lnSpc>
                <a:spcPct val="115000"/>
              </a:lnSpc>
              <a:buClr>
                <a:srgbClr val="002060"/>
              </a:buClr>
              <a:buSzPct val="100000"/>
              <a:buAutoNum type="arabicParenR"/>
            </a:pPr>
            <a:r>
              <a:rPr lang="tr-TR" sz="2800" dirty="0">
                <a:latin typeface="Verdana" panose="020B0604030504040204" pitchFamily="34" charset="0"/>
                <a:ea typeface="Verdana" panose="020B0604030504040204" pitchFamily="34" charset="0"/>
                <a:cs typeface="Verdana" panose="020B0604030504040204" pitchFamily="34" charset="0"/>
              </a:rPr>
              <a:t>Ticari e-fatura </a:t>
            </a:r>
          </a:p>
          <a:p>
            <a:pPr marL="0" indent="0" algn="just">
              <a:lnSpc>
                <a:spcPct val="115000"/>
              </a:lnSpc>
              <a:buClr>
                <a:srgbClr val="002060"/>
              </a:buClr>
              <a:buSzPct val="100000"/>
              <a:buNone/>
            </a:pPr>
            <a:endParaRPr lang="tr-TR" sz="2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Clr>
                <a:srgbClr val="002060"/>
              </a:buClr>
              <a:buSzPct val="100000"/>
              <a:buNone/>
            </a:pPr>
            <a:r>
              <a:rPr lang="tr-TR" sz="2800" dirty="0">
                <a:latin typeface="Verdana" panose="020B0604030504040204" pitchFamily="34" charset="0"/>
                <a:ea typeface="Verdana" panose="020B0604030504040204" pitchFamily="34" charset="0"/>
                <a:cs typeface="Verdana" panose="020B0604030504040204" pitchFamily="34" charset="0"/>
              </a:rPr>
              <a:t>Tam bu noktada temel e-fatura ve ticari e-fatura adı verilen iki seçenek ile karşılaşırsınız. Peki bu iki terim ne anlama geliyor?</a:t>
            </a:r>
            <a:endParaRPr lang="tr-TR" sz="2800" kern="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0711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Nesne 11"/>
          <p:cNvGraphicFramePr>
            <a:graphicFrameLocks noChangeAspect="1"/>
          </p:cNvGraphicFramePr>
          <p:nvPr>
            <p:extLst>
              <p:ext uri="{D42A27DB-BD31-4B8C-83A1-F6EECF244321}">
                <p14:modId xmlns:p14="http://schemas.microsoft.com/office/powerpoint/2010/main" val="1248911477"/>
              </p:ext>
            </p:extLst>
          </p:nvPr>
        </p:nvGraphicFramePr>
        <p:xfrm>
          <a:off x="0" y="0"/>
          <a:ext cx="9144000" cy="1094906"/>
        </p:xfrm>
        <a:graphic>
          <a:graphicData uri="http://schemas.openxmlformats.org/presentationml/2006/ole">
            <mc:AlternateContent xmlns:mc="http://schemas.openxmlformats.org/markup-compatibility/2006">
              <mc:Choice xmlns:v="urn:schemas-microsoft-com:vml" Requires="v">
                <p:oleObj spid="_x0000_s26732" r:id="rId4" imgW="12241270" imgH="1460317" progId="">
                  <p:embed/>
                </p:oleObj>
              </mc:Choice>
              <mc:Fallback>
                <p:oleObj r:id="rId4" imgW="12241270" imgH="1460317" progId="">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949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2"/>
          <p:cNvSpPr/>
          <p:nvPr/>
        </p:nvSpPr>
        <p:spPr>
          <a:xfrm>
            <a:off x="971600" y="1312644"/>
            <a:ext cx="8532064" cy="2308324"/>
          </a:xfrm>
          <a:prstGeom prst="rect">
            <a:avLst/>
          </a:prstGeom>
        </p:spPr>
        <p:txBody>
          <a:bodyPr wrap="square">
            <a:spAutoFit/>
          </a:bodyPr>
          <a:lstStyle/>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sp>
        <p:nvSpPr>
          <p:cNvPr id="10" name="Metin kutusu 9"/>
          <p:cNvSpPr txBox="1"/>
          <p:nvPr/>
        </p:nvSpPr>
        <p:spPr>
          <a:xfrm>
            <a:off x="0" y="332656"/>
            <a:ext cx="7056784" cy="954107"/>
          </a:xfrm>
          <a:prstGeom prst="rect">
            <a:avLst/>
          </a:prstGeom>
          <a:noFill/>
        </p:spPr>
        <p:txBody>
          <a:bodyPr wrap="square" rtlCol="0">
            <a:spAutoFit/>
          </a:bodyPr>
          <a:lstStyle/>
          <a:p>
            <a:r>
              <a:rPr lang="tr-TR" sz="2800" dirty="0">
                <a:solidFill>
                  <a:srgbClr val="003399"/>
                </a:solidFill>
                <a:latin typeface="Verdana" panose="020B0604030504040204" pitchFamily="34" charset="0"/>
                <a:ea typeface="Verdana" panose="020B0604030504040204" pitchFamily="34" charset="0"/>
                <a:cs typeface="Verdana" panose="020B0604030504040204" pitchFamily="34" charset="0"/>
              </a:rPr>
              <a:t>Temel e-fatura/Ticari e-fatura </a:t>
            </a:r>
          </a:p>
          <a:p>
            <a:r>
              <a:rPr lang="tr-TR" sz="2800" dirty="0">
                <a:solidFill>
                  <a:srgbClr val="FF0000"/>
                </a:solidFill>
                <a:latin typeface="Verdana" panose="020B0604030504040204" pitchFamily="34" charset="0"/>
                <a:ea typeface="Verdana" panose="020B0604030504040204" pitchFamily="34" charset="0"/>
                <a:cs typeface="Verdana" panose="020B0604030504040204" pitchFamily="34" charset="0"/>
              </a:rPr>
              <a:t> </a:t>
            </a:r>
          </a:p>
        </p:txBody>
      </p:sp>
      <p:sp>
        <p:nvSpPr>
          <p:cNvPr id="13" name="İçerik Yer Tutucusu 6"/>
          <p:cNvSpPr>
            <a:spLocks noGrp="1"/>
          </p:cNvSpPr>
          <p:nvPr>
            <p:ph idx="1"/>
          </p:nvPr>
        </p:nvSpPr>
        <p:spPr>
          <a:xfrm>
            <a:off x="395536" y="1196752"/>
            <a:ext cx="8640960" cy="5544616"/>
          </a:xfrm>
        </p:spPr>
        <p:txBody>
          <a:bodyPr>
            <a:noAutofit/>
          </a:bodyPr>
          <a:lstStyle/>
          <a:p>
            <a:pPr marL="0" indent="0" fontAlgn="base">
              <a:buNone/>
            </a:pPr>
            <a:r>
              <a:rPr lang="tr-TR" sz="2400" b="1" u="sng" cap="all" dirty="0">
                <a:solidFill>
                  <a:srgbClr val="003399"/>
                </a:solidFill>
                <a:latin typeface="Verdana" panose="020B0604030504040204" pitchFamily="34" charset="0"/>
                <a:ea typeface="Verdana" panose="020B0604030504040204" pitchFamily="34" charset="0"/>
                <a:cs typeface="Verdana" panose="020B0604030504040204" pitchFamily="34" charset="0"/>
              </a:rPr>
              <a:t>Temel e-fatura örneği</a:t>
            </a:r>
          </a:p>
          <a:p>
            <a:pPr marL="0" indent="0" fontAlgn="base">
              <a:buNone/>
            </a:pPr>
            <a:endParaRPr lang="tr-TR" sz="2400" b="1" dirty="0"/>
          </a:p>
          <a:p>
            <a:pPr marL="0" indent="0" fontAlgn="base">
              <a:buNone/>
            </a:pPr>
            <a:endParaRPr lang="tr-TR" sz="2400" b="1" dirty="0"/>
          </a:p>
        </p:txBody>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1832840"/>
            <a:ext cx="8280920" cy="4362450"/>
          </a:xfrm>
          <a:prstGeom prst="rect">
            <a:avLst/>
          </a:prstGeom>
        </p:spPr>
      </p:pic>
    </p:spTree>
    <p:extLst>
      <p:ext uri="{BB962C8B-B14F-4D97-AF65-F5344CB8AC3E}">
        <p14:creationId xmlns:p14="http://schemas.microsoft.com/office/powerpoint/2010/main" val="2245279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Nesne 10"/>
          <p:cNvGraphicFramePr>
            <a:graphicFrameLocks noChangeAspect="1"/>
          </p:cNvGraphicFramePr>
          <p:nvPr>
            <p:extLst>
              <p:ext uri="{D42A27DB-BD31-4B8C-83A1-F6EECF244321}">
                <p14:modId xmlns:p14="http://schemas.microsoft.com/office/powerpoint/2010/main" val="2658082737"/>
              </p:ext>
            </p:extLst>
          </p:nvPr>
        </p:nvGraphicFramePr>
        <p:xfrm>
          <a:off x="0" y="-2507"/>
          <a:ext cx="9144000" cy="1094906"/>
        </p:xfrm>
        <a:graphic>
          <a:graphicData uri="http://schemas.openxmlformats.org/presentationml/2006/ole">
            <mc:AlternateContent xmlns:mc="http://schemas.openxmlformats.org/markup-compatibility/2006">
              <mc:Choice xmlns:v="urn:schemas-microsoft-com:vml" Requires="v">
                <p:oleObj spid="_x0000_s27755" r:id="rId4" imgW="12241270" imgH="1460317" progId="">
                  <p:embed/>
                </p:oleObj>
              </mc:Choice>
              <mc:Fallback>
                <p:oleObj r:id="rId4" imgW="12241270" imgH="1460317" progId="">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07"/>
                        <a:ext cx="9144000" cy="10949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0F6FC6"/>
              </a:buClr>
              <a:buFont typeface="Arial" pitchFamily="34" charset="0"/>
              <a:buNone/>
            </a:pPr>
            <a:endParaRPr lang="tr-TR" b="1" dirty="0">
              <a:solidFill>
                <a:srgbClr val="712629"/>
              </a:solidFill>
            </a:endParaRPr>
          </a:p>
          <a:p>
            <a:pPr>
              <a:buClr>
                <a:srgbClr val="0F6FC6"/>
              </a:buClr>
            </a:pPr>
            <a:endParaRPr lang="tr-TR" dirty="0">
              <a:solidFill>
                <a:prstClr val="black">
                  <a:lumMod val="65000"/>
                  <a:lumOff val="35000"/>
                </a:prstClr>
              </a:solidFill>
            </a:endParaRPr>
          </a:p>
        </p:txBody>
      </p:sp>
      <p:sp>
        <p:nvSpPr>
          <p:cNvPr id="5" name="İçerik Yer Tutucusu 4"/>
          <p:cNvSpPr>
            <a:spLocks noGrp="1"/>
          </p:cNvSpPr>
          <p:nvPr>
            <p:ph idx="1"/>
          </p:nvPr>
        </p:nvSpPr>
        <p:spPr>
          <a:xfrm>
            <a:off x="187070" y="4764658"/>
            <a:ext cx="8590724" cy="2048718"/>
          </a:xfrm>
        </p:spPr>
        <p:txBody>
          <a:bodyPr>
            <a:normAutofit/>
          </a:bodyPr>
          <a:lstStyle/>
          <a:p>
            <a:pPr lvl="0" algn="just">
              <a:spcBef>
                <a:spcPts val="0"/>
              </a:spcBef>
              <a:buClr>
                <a:schemeClr val="accent6"/>
              </a:buClr>
              <a:buFont typeface="Wingdings" pitchFamily="2" charset="2"/>
              <a:buChar char="§"/>
            </a:pPr>
            <a:endParaRPr lang="tr-TR" sz="1700" dirty="0">
              <a:solidFill>
                <a:srgbClr val="1F497D"/>
              </a:solidFill>
              <a:cs typeface="Times New Roman" pitchFamily="18" charset="0"/>
            </a:endParaRPr>
          </a:p>
          <a:p>
            <a:pPr lvl="0" algn="just">
              <a:spcBef>
                <a:spcPts val="0"/>
              </a:spcBef>
              <a:buFont typeface="Wingdings" pitchFamily="2" charset="2"/>
              <a:buChar char="§"/>
            </a:pPr>
            <a:endParaRPr lang="tr-TR" sz="1700" dirty="0">
              <a:solidFill>
                <a:srgbClr val="1F497D"/>
              </a:solidFill>
              <a:cs typeface="Times New Roman" pitchFamily="18" charset="0"/>
            </a:endParaRPr>
          </a:p>
          <a:p>
            <a:pPr lvl="0" algn="just">
              <a:spcBef>
                <a:spcPts val="0"/>
              </a:spcBef>
              <a:buFont typeface="Wingdings" pitchFamily="2" charset="2"/>
              <a:buChar char="§"/>
            </a:pPr>
            <a:endParaRPr lang="tr-TR" sz="2600" dirty="0">
              <a:solidFill>
                <a:srgbClr val="1F497D"/>
              </a:solidFill>
              <a:cs typeface="Times New Roman" pitchFamily="18" charset="0"/>
            </a:endParaRPr>
          </a:p>
          <a:p>
            <a:pPr lvl="0" algn="just">
              <a:spcBef>
                <a:spcPts val="0"/>
              </a:spcBef>
              <a:buFont typeface="Wingdings" pitchFamily="2" charset="2"/>
              <a:buChar char="§"/>
            </a:pPr>
            <a:endParaRPr lang="tr-TR" sz="2600" dirty="0">
              <a:solidFill>
                <a:srgbClr val="1F497D"/>
              </a:solidFill>
              <a:cs typeface="Times New Roman" pitchFamily="18" charset="0"/>
            </a:endParaRPr>
          </a:p>
          <a:p>
            <a:pPr marL="457200" lvl="0" indent="-457200" algn="just">
              <a:spcBef>
                <a:spcPts val="0"/>
              </a:spcBef>
              <a:buFont typeface="Wingdings" pitchFamily="2" charset="2"/>
              <a:buChar char="Ø"/>
            </a:pPr>
            <a:endParaRPr lang="tr-TR" sz="2600" b="1" dirty="0">
              <a:solidFill>
                <a:srgbClr val="1F497D"/>
              </a:solidFill>
              <a:cs typeface="Arial" charset="0"/>
            </a:endParaRPr>
          </a:p>
          <a:p>
            <a:pPr marL="457200" lvl="0" indent="-457200" algn="just">
              <a:spcBef>
                <a:spcPts val="0"/>
              </a:spcBef>
              <a:buFont typeface="Wingdings" pitchFamily="2" charset="2"/>
              <a:buChar char="Ø"/>
            </a:pPr>
            <a:endParaRPr lang="tr-TR" sz="2600" b="1" dirty="0">
              <a:solidFill>
                <a:srgbClr val="1F497D"/>
              </a:solidFill>
              <a:cs typeface="Arial" charset="0"/>
            </a:endParaRPr>
          </a:p>
          <a:p>
            <a:pPr marL="457200" lvl="0" indent="-457200" algn="just">
              <a:spcBef>
                <a:spcPts val="0"/>
              </a:spcBef>
              <a:buFont typeface="Wingdings" pitchFamily="2" charset="2"/>
              <a:buChar char="Ø"/>
            </a:pPr>
            <a:endParaRPr lang="tr-TR" sz="2400" b="1" dirty="0">
              <a:solidFill>
                <a:srgbClr val="1F497D"/>
              </a:solidFill>
              <a:cs typeface="Arial" charset="0"/>
            </a:endParaRPr>
          </a:p>
          <a:p>
            <a:pPr marL="0" lvl="0" indent="0" algn="ctr">
              <a:spcBef>
                <a:spcPts val="0"/>
              </a:spcBef>
              <a:buNone/>
            </a:pPr>
            <a:endParaRPr lang="tr-TR" dirty="0">
              <a:solidFill>
                <a:srgbClr val="002060"/>
              </a:solidFill>
            </a:endParaRPr>
          </a:p>
        </p:txBody>
      </p:sp>
      <p:sp>
        <p:nvSpPr>
          <p:cNvPr id="16" name="Metin kutusu 15"/>
          <p:cNvSpPr txBox="1"/>
          <p:nvPr/>
        </p:nvSpPr>
        <p:spPr>
          <a:xfrm>
            <a:off x="35496" y="44624"/>
            <a:ext cx="6840760" cy="523220"/>
          </a:xfrm>
          <a:prstGeom prst="rect">
            <a:avLst/>
          </a:prstGeom>
          <a:noFill/>
        </p:spPr>
        <p:txBody>
          <a:bodyPr wrap="square" rtlCol="0">
            <a:spAutoFit/>
          </a:bodyPr>
          <a:lstStyle/>
          <a:p>
            <a:r>
              <a:rPr lang="tr-TR" sz="2800" dirty="0">
                <a:solidFill>
                  <a:srgbClr val="003399"/>
                </a:solidFill>
                <a:latin typeface="Verdana" panose="020B0604030504040204" pitchFamily="34" charset="0"/>
                <a:ea typeface="Verdana" panose="020B0604030504040204" pitchFamily="34" charset="0"/>
                <a:cs typeface="Verdana" panose="020B0604030504040204" pitchFamily="34" charset="0"/>
              </a:rPr>
              <a:t>Temel e-fatura/Ticari e-fatura </a:t>
            </a:r>
          </a:p>
        </p:txBody>
      </p:sp>
      <p:sp>
        <p:nvSpPr>
          <p:cNvPr id="3" name="Dikdörtgen 2"/>
          <p:cNvSpPr/>
          <p:nvPr/>
        </p:nvSpPr>
        <p:spPr>
          <a:xfrm>
            <a:off x="216400" y="1334336"/>
            <a:ext cx="8532064" cy="2308324"/>
          </a:xfrm>
          <a:prstGeom prst="rect">
            <a:avLst/>
          </a:prstGeom>
        </p:spPr>
        <p:txBody>
          <a:bodyPr wrap="square">
            <a:spAutoFit/>
          </a:bodyPr>
          <a:lstStyle/>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sp>
        <p:nvSpPr>
          <p:cNvPr id="4" name="Metin kutusu 3"/>
          <p:cNvSpPr txBox="1"/>
          <p:nvPr/>
        </p:nvSpPr>
        <p:spPr>
          <a:xfrm>
            <a:off x="445772" y="1052736"/>
            <a:ext cx="8014660" cy="369332"/>
          </a:xfrm>
          <a:prstGeom prst="rect">
            <a:avLst/>
          </a:prstGeom>
          <a:noFill/>
        </p:spPr>
        <p:txBody>
          <a:bodyPr wrap="square" rtlCol="0">
            <a:spAutoFit/>
          </a:bodyPr>
          <a:lstStyle/>
          <a:p>
            <a:pPr marL="285750" indent="-285750" fontAlgn="base">
              <a:spcBef>
                <a:spcPts val="1200"/>
              </a:spcBef>
              <a:spcAft>
                <a:spcPts val="600"/>
              </a:spcAft>
              <a:buClr>
                <a:srgbClr val="FF9966"/>
              </a:buClr>
              <a:buFont typeface="Wingdings" pitchFamily="2" charset="2"/>
              <a:buChar char="Ø"/>
            </a:pPr>
            <a:endParaRPr lang="tr-TR" b="1" kern="0" dirty="0">
              <a:solidFill>
                <a:srgbClr val="712629"/>
              </a:solidFill>
              <a:latin typeface="Arial"/>
            </a:endParaRPr>
          </a:p>
        </p:txBody>
      </p:sp>
      <p:sp>
        <p:nvSpPr>
          <p:cNvPr id="7" name="Dikdörtgen 6"/>
          <p:cNvSpPr/>
          <p:nvPr/>
        </p:nvSpPr>
        <p:spPr>
          <a:xfrm>
            <a:off x="35496" y="1353542"/>
            <a:ext cx="9001000" cy="5632311"/>
          </a:xfrm>
          <a:prstGeom prst="rect">
            <a:avLst/>
          </a:prstGeom>
        </p:spPr>
        <p:txBody>
          <a:bodyPr wrap="square">
            <a:spAutoFit/>
          </a:bodyPr>
          <a:lstStyle/>
          <a:p>
            <a:pPr fontAlgn="base"/>
            <a:r>
              <a:rPr lang="tr-TR" b="1" u="sng" cap="all" dirty="0">
                <a:solidFill>
                  <a:srgbClr val="003399"/>
                </a:solidFill>
                <a:latin typeface="Verdana" panose="020B0604030504040204" pitchFamily="34" charset="0"/>
                <a:ea typeface="Verdana" panose="020B0604030504040204" pitchFamily="34" charset="0"/>
                <a:cs typeface="Verdana" panose="020B0604030504040204" pitchFamily="34" charset="0"/>
              </a:rPr>
              <a:t>TİCARİ e-fatura örneği</a:t>
            </a: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p:txBody>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1702484"/>
            <a:ext cx="7848872" cy="4966875"/>
          </a:xfrm>
          <a:prstGeom prst="rect">
            <a:avLst/>
          </a:prstGeom>
        </p:spPr>
      </p:pic>
    </p:spTree>
    <p:extLst>
      <p:ext uri="{BB962C8B-B14F-4D97-AF65-F5344CB8AC3E}">
        <p14:creationId xmlns:p14="http://schemas.microsoft.com/office/powerpoint/2010/main" val="2990190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Nesne 10"/>
          <p:cNvGraphicFramePr>
            <a:graphicFrameLocks noChangeAspect="1"/>
          </p:cNvGraphicFramePr>
          <p:nvPr>
            <p:extLst>
              <p:ext uri="{D42A27DB-BD31-4B8C-83A1-F6EECF244321}">
                <p14:modId xmlns:p14="http://schemas.microsoft.com/office/powerpoint/2010/main" val="2658082737"/>
              </p:ext>
            </p:extLst>
          </p:nvPr>
        </p:nvGraphicFramePr>
        <p:xfrm>
          <a:off x="0" y="-2507"/>
          <a:ext cx="9144000" cy="1094906"/>
        </p:xfrm>
        <a:graphic>
          <a:graphicData uri="http://schemas.openxmlformats.org/presentationml/2006/ole">
            <mc:AlternateContent xmlns:mc="http://schemas.openxmlformats.org/markup-compatibility/2006">
              <mc:Choice xmlns:v="urn:schemas-microsoft-com:vml" Requires="v">
                <p:oleObj spid="_x0000_s28777" r:id="rId4" imgW="12241270" imgH="1460317" progId="">
                  <p:embed/>
                </p:oleObj>
              </mc:Choice>
              <mc:Fallback>
                <p:oleObj r:id="rId4" imgW="12241270" imgH="1460317" progId="">
                  <p:embed/>
                  <p:pic>
                    <p:nvPicPr>
                      <p:cNvPr id="0"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07"/>
                        <a:ext cx="9144000" cy="10949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0F6FC6"/>
              </a:buClr>
              <a:buFont typeface="Arial" pitchFamily="34" charset="0"/>
              <a:buNone/>
            </a:pPr>
            <a:endParaRPr lang="tr-TR" b="1" dirty="0">
              <a:solidFill>
                <a:srgbClr val="712629"/>
              </a:solidFill>
            </a:endParaRPr>
          </a:p>
          <a:p>
            <a:pPr>
              <a:buClr>
                <a:srgbClr val="0F6FC6"/>
              </a:buClr>
            </a:pPr>
            <a:endParaRPr lang="tr-TR" dirty="0">
              <a:solidFill>
                <a:prstClr val="black">
                  <a:lumMod val="65000"/>
                  <a:lumOff val="35000"/>
                </a:prstClr>
              </a:solidFill>
            </a:endParaRPr>
          </a:p>
        </p:txBody>
      </p:sp>
      <p:sp>
        <p:nvSpPr>
          <p:cNvPr id="5" name="İçerik Yer Tutucusu 4"/>
          <p:cNvSpPr>
            <a:spLocks noGrp="1"/>
          </p:cNvSpPr>
          <p:nvPr>
            <p:ph idx="1"/>
          </p:nvPr>
        </p:nvSpPr>
        <p:spPr>
          <a:xfrm>
            <a:off x="187070" y="4764658"/>
            <a:ext cx="8590724" cy="2048718"/>
          </a:xfrm>
        </p:spPr>
        <p:txBody>
          <a:bodyPr>
            <a:normAutofit/>
          </a:bodyPr>
          <a:lstStyle/>
          <a:p>
            <a:pPr lvl="0" algn="just">
              <a:spcBef>
                <a:spcPts val="0"/>
              </a:spcBef>
              <a:buClr>
                <a:schemeClr val="accent6"/>
              </a:buClr>
              <a:buFont typeface="Wingdings" pitchFamily="2" charset="2"/>
              <a:buChar char="§"/>
            </a:pPr>
            <a:endParaRPr lang="tr-TR" sz="1700" dirty="0">
              <a:solidFill>
                <a:srgbClr val="1F497D"/>
              </a:solidFill>
              <a:cs typeface="Times New Roman" pitchFamily="18" charset="0"/>
            </a:endParaRPr>
          </a:p>
          <a:p>
            <a:pPr lvl="0" algn="just">
              <a:spcBef>
                <a:spcPts val="0"/>
              </a:spcBef>
              <a:buFont typeface="Wingdings" pitchFamily="2" charset="2"/>
              <a:buChar char="§"/>
            </a:pPr>
            <a:endParaRPr lang="tr-TR" sz="1700" dirty="0">
              <a:solidFill>
                <a:srgbClr val="1F497D"/>
              </a:solidFill>
              <a:cs typeface="Times New Roman" pitchFamily="18" charset="0"/>
            </a:endParaRPr>
          </a:p>
          <a:p>
            <a:pPr lvl="0" algn="just">
              <a:spcBef>
                <a:spcPts val="0"/>
              </a:spcBef>
              <a:buFont typeface="Wingdings" pitchFamily="2" charset="2"/>
              <a:buChar char="§"/>
            </a:pPr>
            <a:endParaRPr lang="tr-TR" sz="2600" dirty="0">
              <a:solidFill>
                <a:srgbClr val="1F497D"/>
              </a:solidFill>
              <a:cs typeface="Times New Roman" pitchFamily="18" charset="0"/>
            </a:endParaRPr>
          </a:p>
          <a:p>
            <a:pPr lvl="0" algn="just">
              <a:spcBef>
                <a:spcPts val="0"/>
              </a:spcBef>
              <a:buFont typeface="Wingdings" pitchFamily="2" charset="2"/>
              <a:buChar char="§"/>
            </a:pPr>
            <a:endParaRPr lang="tr-TR" sz="2600" dirty="0">
              <a:solidFill>
                <a:srgbClr val="1F497D"/>
              </a:solidFill>
              <a:cs typeface="Times New Roman" pitchFamily="18" charset="0"/>
            </a:endParaRPr>
          </a:p>
          <a:p>
            <a:pPr marL="457200" lvl="0" indent="-457200" algn="just">
              <a:spcBef>
                <a:spcPts val="0"/>
              </a:spcBef>
              <a:buFont typeface="Wingdings" pitchFamily="2" charset="2"/>
              <a:buChar char="Ø"/>
            </a:pPr>
            <a:endParaRPr lang="tr-TR" sz="2600" b="1" dirty="0">
              <a:solidFill>
                <a:srgbClr val="1F497D"/>
              </a:solidFill>
              <a:cs typeface="Arial" charset="0"/>
            </a:endParaRPr>
          </a:p>
          <a:p>
            <a:pPr marL="457200" lvl="0" indent="-457200" algn="just">
              <a:spcBef>
                <a:spcPts val="0"/>
              </a:spcBef>
              <a:buFont typeface="Wingdings" pitchFamily="2" charset="2"/>
              <a:buChar char="Ø"/>
            </a:pPr>
            <a:endParaRPr lang="tr-TR" sz="2600" b="1" dirty="0">
              <a:solidFill>
                <a:srgbClr val="1F497D"/>
              </a:solidFill>
              <a:cs typeface="Arial" charset="0"/>
            </a:endParaRPr>
          </a:p>
          <a:p>
            <a:pPr marL="457200" lvl="0" indent="-457200" algn="just">
              <a:spcBef>
                <a:spcPts val="0"/>
              </a:spcBef>
              <a:buFont typeface="Wingdings" pitchFamily="2" charset="2"/>
              <a:buChar char="Ø"/>
            </a:pPr>
            <a:endParaRPr lang="tr-TR" sz="2400" b="1" dirty="0">
              <a:solidFill>
                <a:srgbClr val="1F497D"/>
              </a:solidFill>
              <a:cs typeface="Arial" charset="0"/>
            </a:endParaRPr>
          </a:p>
          <a:p>
            <a:pPr marL="0" lvl="0" indent="0" algn="ctr">
              <a:spcBef>
                <a:spcPts val="0"/>
              </a:spcBef>
              <a:buNone/>
            </a:pPr>
            <a:endParaRPr lang="tr-TR" dirty="0">
              <a:solidFill>
                <a:srgbClr val="002060"/>
              </a:solidFill>
            </a:endParaRPr>
          </a:p>
        </p:txBody>
      </p:sp>
      <p:sp>
        <p:nvSpPr>
          <p:cNvPr id="16" name="Metin kutusu 15"/>
          <p:cNvSpPr txBox="1"/>
          <p:nvPr/>
        </p:nvSpPr>
        <p:spPr>
          <a:xfrm>
            <a:off x="35496" y="44624"/>
            <a:ext cx="6840760" cy="954107"/>
          </a:xfrm>
          <a:prstGeom prst="rect">
            <a:avLst/>
          </a:prstGeom>
          <a:noFill/>
        </p:spPr>
        <p:txBody>
          <a:bodyPr wrap="square" rtlCol="0">
            <a:spAutoFit/>
          </a:bodyPr>
          <a:lstStyle/>
          <a:p>
            <a:pPr algn="just"/>
            <a:r>
              <a:rPr lang="it-IT" sz="2800" dirty="0">
                <a:solidFill>
                  <a:srgbClr val="0070C0"/>
                </a:solidFill>
              </a:rPr>
              <a:t>Temel e-fatura ile ticari e-faturanın farkları nelerdir?</a:t>
            </a:r>
            <a:r>
              <a:rPr lang="tr-TR" sz="2800" dirty="0">
                <a:solidFill>
                  <a:srgbClr val="0070C0"/>
                </a:solidFill>
                <a:latin typeface="Verdana" panose="020B0604030504040204" pitchFamily="34" charset="0"/>
                <a:ea typeface="Verdana" panose="020B0604030504040204" pitchFamily="34" charset="0"/>
                <a:cs typeface="Verdana" panose="020B0604030504040204" pitchFamily="34" charset="0"/>
              </a:rPr>
              <a:t> </a:t>
            </a:r>
          </a:p>
        </p:txBody>
      </p:sp>
      <p:sp>
        <p:nvSpPr>
          <p:cNvPr id="3" name="Dikdörtgen 2"/>
          <p:cNvSpPr/>
          <p:nvPr/>
        </p:nvSpPr>
        <p:spPr>
          <a:xfrm>
            <a:off x="216400" y="1334336"/>
            <a:ext cx="8532064" cy="2308324"/>
          </a:xfrm>
          <a:prstGeom prst="rect">
            <a:avLst/>
          </a:prstGeom>
        </p:spPr>
        <p:txBody>
          <a:bodyPr wrap="square">
            <a:spAutoFit/>
          </a:bodyPr>
          <a:lstStyle/>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sp>
        <p:nvSpPr>
          <p:cNvPr id="4" name="Metin kutusu 3"/>
          <p:cNvSpPr txBox="1"/>
          <p:nvPr/>
        </p:nvSpPr>
        <p:spPr>
          <a:xfrm>
            <a:off x="445772" y="1052736"/>
            <a:ext cx="8014660" cy="369332"/>
          </a:xfrm>
          <a:prstGeom prst="rect">
            <a:avLst/>
          </a:prstGeom>
          <a:noFill/>
        </p:spPr>
        <p:txBody>
          <a:bodyPr wrap="square" rtlCol="0">
            <a:spAutoFit/>
          </a:bodyPr>
          <a:lstStyle/>
          <a:p>
            <a:pPr marL="285750" indent="-285750" fontAlgn="base">
              <a:spcBef>
                <a:spcPts val="1200"/>
              </a:spcBef>
              <a:spcAft>
                <a:spcPts val="600"/>
              </a:spcAft>
              <a:buClr>
                <a:srgbClr val="FF9966"/>
              </a:buClr>
              <a:buFont typeface="Wingdings" pitchFamily="2" charset="2"/>
              <a:buChar char="Ø"/>
            </a:pPr>
            <a:endParaRPr lang="tr-TR" b="1" kern="0" dirty="0">
              <a:solidFill>
                <a:srgbClr val="712629"/>
              </a:solidFill>
              <a:latin typeface="Arial"/>
            </a:endParaRPr>
          </a:p>
        </p:txBody>
      </p:sp>
      <p:sp>
        <p:nvSpPr>
          <p:cNvPr id="7" name="Dikdörtgen 6"/>
          <p:cNvSpPr/>
          <p:nvPr/>
        </p:nvSpPr>
        <p:spPr>
          <a:xfrm>
            <a:off x="35496" y="1353542"/>
            <a:ext cx="9001000" cy="5632311"/>
          </a:xfrm>
          <a:prstGeom prst="rect">
            <a:avLst/>
          </a:prstGeom>
        </p:spPr>
        <p:txBody>
          <a:bodyPr wrap="square">
            <a:spAutoFit/>
          </a:bodyPr>
          <a:lstStyle/>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597964114"/>
              </p:ext>
            </p:extLst>
          </p:nvPr>
        </p:nvGraphicFramePr>
        <p:xfrm>
          <a:off x="755576" y="1353542"/>
          <a:ext cx="7245424" cy="4845979"/>
        </p:xfrm>
        <a:graphic>
          <a:graphicData uri="http://schemas.openxmlformats.org/drawingml/2006/table">
            <a:tbl>
              <a:tblPr/>
              <a:tblGrid>
                <a:gridCol w="3622712">
                  <a:extLst>
                    <a:ext uri="{9D8B030D-6E8A-4147-A177-3AD203B41FA5}">
                      <a16:colId xmlns="" xmlns:a16="http://schemas.microsoft.com/office/drawing/2014/main" val="20000"/>
                    </a:ext>
                  </a:extLst>
                </a:gridCol>
                <a:gridCol w="3622712">
                  <a:extLst>
                    <a:ext uri="{9D8B030D-6E8A-4147-A177-3AD203B41FA5}">
                      <a16:colId xmlns="" xmlns:a16="http://schemas.microsoft.com/office/drawing/2014/main" val="20001"/>
                    </a:ext>
                  </a:extLst>
                </a:gridCol>
              </a:tblGrid>
              <a:tr h="548299">
                <a:tc>
                  <a:txBody>
                    <a:bodyPr/>
                    <a:lstStyle/>
                    <a:p>
                      <a:pPr algn="l" fontAlgn="base"/>
                      <a:r>
                        <a:rPr lang="tr-TR" b="1" u="sng" cap="all" baseline="0" dirty="0">
                          <a:solidFill>
                            <a:srgbClr val="003399"/>
                          </a:solidFill>
                          <a:effectLst/>
                          <a:latin typeface="Verdana" panose="020B0604030504040204" pitchFamily="34" charset="0"/>
                          <a:ea typeface="Verdana" panose="020B0604030504040204" pitchFamily="34" charset="0"/>
                          <a:cs typeface="Verdana" panose="020B0604030504040204" pitchFamily="34" charset="0"/>
                        </a:rPr>
                        <a:t>Temel e-fatura</a:t>
                      </a:r>
                    </a:p>
                  </a:txBody>
                  <a:tcPr marR="142875" marT="114300" marB="114300" anchor="ctr">
                    <a:lnL>
                      <a:noFill/>
                    </a:lnL>
                    <a:lnR>
                      <a:noFill/>
                    </a:lnR>
                    <a:lnT>
                      <a:noFill/>
                    </a:lnT>
                    <a:lnB w="9525" cap="flat" cmpd="sng" algn="ctr">
                      <a:solidFill>
                        <a:srgbClr val="E1E1E1"/>
                      </a:solidFill>
                      <a:prstDash val="solid"/>
                      <a:round/>
                      <a:headEnd type="none" w="med" len="med"/>
                      <a:tailEnd type="none" w="med" len="med"/>
                    </a:lnB>
                  </a:tcPr>
                </a:tc>
                <a:tc>
                  <a:txBody>
                    <a:bodyPr/>
                    <a:lstStyle/>
                    <a:p>
                      <a:pPr algn="l" fontAlgn="base"/>
                      <a:r>
                        <a:rPr lang="tr-TR" b="1" u="sng" cap="all" baseline="0" dirty="0">
                          <a:solidFill>
                            <a:srgbClr val="003399"/>
                          </a:solidFill>
                          <a:effectLst/>
                          <a:latin typeface="Verdana" panose="020B0604030504040204" pitchFamily="34" charset="0"/>
                          <a:ea typeface="Verdana" panose="020B0604030504040204" pitchFamily="34" charset="0"/>
                          <a:cs typeface="Verdana" panose="020B0604030504040204" pitchFamily="34" charset="0"/>
                        </a:rPr>
                        <a:t>Ticari e-fatura</a:t>
                      </a:r>
                    </a:p>
                  </a:txBody>
                  <a:tcPr marL="142875" marT="114300" marB="114300" anchor="ctr">
                    <a:lnL>
                      <a:noFill/>
                    </a:lnL>
                    <a:lnR>
                      <a:noFill/>
                    </a:lnR>
                    <a:lnT>
                      <a:noFill/>
                    </a:lnT>
                    <a:lnB w="9525" cap="flat" cmpd="sng" algn="ctr">
                      <a:solidFill>
                        <a:srgbClr val="E1E1E1"/>
                      </a:solidFill>
                      <a:prstDash val="solid"/>
                      <a:round/>
                      <a:headEnd type="none" w="med" len="med"/>
                      <a:tailEnd type="none" w="med" len="med"/>
                    </a:lnB>
                  </a:tcPr>
                </a:tc>
                <a:extLst>
                  <a:ext uri="{0D108BD9-81ED-4DB2-BD59-A6C34878D82A}">
                    <a16:rowId xmlns="" xmlns:a16="http://schemas.microsoft.com/office/drawing/2014/main" val="10000"/>
                  </a:ext>
                </a:extLst>
              </a:tr>
              <a:tr h="2342732">
                <a:tc>
                  <a:txBody>
                    <a:bodyPr/>
                    <a:lstStyle/>
                    <a:p>
                      <a:pPr algn="just" fontAlgn="base"/>
                      <a:r>
                        <a:rPr lang="tr-TR"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Temel e-fatura seçimi yapıp faturanızı karşı tarafa bu şekilde gönderirseniz, faturanız karşı tarafın onayını beklemeden </a:t>
                      </a:r>
                      <a:r>
                        <a:rPr lang="tr-TR" b="1" u="sng"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otomatik olarak ‘onaylanmış/kabul edilmiş</a:t>
                      </a:r>
                      <a:r>
                        <a:rPr lang="tr-TR"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olarak algılanır.</a:t>
                      </a:r>
                    </a:p>
                  </a:txBody>
                  <a:tcPr marR="142875" marT="114300" marB="114300" anchor="ctr">
                    <a:lnL>
                      <a:noFill/>
                    </a:lnL>
                    <a:lnR>
                      <a:noFill/>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tcPr>
                </a:tc>
                <a:tc>
                  <a:txBody>
                    <a:bodyPr/>
                    <a:lstStyle/>
                    <a:p>
                      <a:pPr algn="just" fontAlgn="base"/>
                      <a:r>
                        <a:rPr lang="tr-TR"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Ticari e-fatura gönderdiğinizde, karşı tarafa </a:t>
                      </a:r>
                      <a:r>
                        <a:rPr lang="tr-TR" b="1" u="sng"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onay ve </a:t>
                      </a:r>
                      <a:r>
                        <a:rPr lang="tr-TR" b="1" u="sng"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red</a:t>
                      </a:r>
                      <a:r>
                        <a:rPr lang="tr-TR" b="1" u="sng"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seçenekleri sunulur. </a:t>
                      </a:r>
                      <a:r>
                        <a:rPr lang="tr-TR"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 durumda firma faturayı inceleyip onaylayabilir ya da ikinci bir seçenek olarak </a:t>
                      </a:r>
                      <a:r>
                        <a:rPr lang="tr-TR"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red</a:t>
                      </a:r>
                      <a:r>
                        <a:rPr lang="tr-TR"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yanıtı verebilir.</a:t>
                      </a:r>
                    </a:p>
                  </a:txBody>
                  <a:tcPr marL="142875" marT="114300" marB="114300" anchor="ctr">
                    <a:lnL>
                      <a:noFill/>
                    </a:lnL>
                    <a:lnR>
                      <a:noFill/>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tcPr>
                </a:tc>
                <a:extLst>
                  <a:ext uri="{0D108BD9-81ED-4DB2-BD59-A6C34878D82A}">
                    <a16:rowId xmlns="" xmlns:a16="http://schemas.microsoft.com/office/drawing/2014/main" val="10001"/>
                  </a:ext>
                </a:extLst>
              </a:tr>
              <a:tr h="1744588">
                <a:tc>
                  <a:txBody>
                    <a:bodyPr/>
                    <a:lstStyle/>
                    <a:p>
                      <a:pPr algn="just" fontAlgn="base"/>
                      <a:r>
                        <a:rPr lang="tr-TR"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Otomatik olarak kabul edilen e-faturada hata olması ya da karşı tarafın e-faturayı kabul etmemesi durumunda e-fatura iptal ya da iade edilebilir.</a:t>
                      </a:r>
                    </a:p>
                  </a:txBody>
                  <a:tcPr marR="142875" marT="114300" marB="114300" anchor="ctr">
                    <a:lnL>
                      <a:noFill/>
                    </a:lnL>
                    <a:lnR>
                      <a:noFill/>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tcPr>
                </a:tc>
                <a:tc>
                  <a:txBody>
                    <a:bodyPr/>
                    <a:lstStyle/>
                    <a:p>
                      <a:pPr algn="just" fontAlgn="base"/>
                      <a:r>
                        <a:rPr lang="tr-TR"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e-Faturaya verilen bu yanıt ‘onaylandı’ ya da ‘reddedildi’ olarak faturayı gönderen tarafın paneline düşer.</a:t>
                      </a:r>
                    </a:p>
                  </a:txBody>
                  <a:tcPr marL="142875" marT="114300" marB="114300" anchor="ctr">
                    <a:lnL>
                      <a:noFill/>
                    </a:lnL>
                    <a:lnR>
                      <a:noFill/>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237489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Nesne 10"/>
          <p:cNvGraphicFramePr>
            <a:graphicFrameLocks noChangeAspect="1"/>
          </p:cNvGraphicFramePr>
          <p:nvPr>
            <p:extLst>
              <p:ext uri="{D42A27DB-BD31-4B8C-83A1-F6EECF244321}">
                <p14:modId xmlns:p14="http://schemas.microsoft.com/office/powerpoint/2010/main" val="2658082737"/>
              </p:ext>
            </p:extLst>
          </p:nvPr>
        </p:nvGraphicFramePr>
        <p:xfrm>
          <a:off x="0" y="-2507"/>
          <a:ext cx="9144000" cy="1094906"/>
        </p:xfrm>
        <a:graphic>
          <a:graphicData uri="http://schemas.openxmlformats.org/presentationml/2006/ole">
            <mc:AlternateContent xmlns:mc="http://schemas.openxmlformats.org/markup-compatibility/2006">
              <mc:Choice xmlns:v="urn:schemas-microsoft-com:vml" Requires="v">
                <p:oleObj spid="_x0000_s29801" r:id="rId4" imgW="12241270" imgH="1460317" progId="">
                  <p:embed/>
                </p:oleObj>
              </mc:Choice>
              <mc:Fallback>
                <p:oleObj r:id="rId4" imgW="12241270" imgH="1460317" progId="">
                  <p:embed/>
                  <p:pic>
                    <p:nvPicPr>
                      <p:cNvPr id="0"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07"/>
                        <a:ext cx="9144000" cy="10949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0F6FC6"/>
              </a:buClr>
              <a:buFont typeface="Arial" pitchFamily="34" charset="0"/>
              <a:buNone/>
            </a:pPr>
            <a:endParaRPr lang="tr-TR" b="1" dirty="0">
              <a:solidFill>
                <a:srgbClr val="712629"/>
              </a:solidFill>
            </a:endParaRPr>
          </a:p>
          <a:p>
            <a:pPr>
              <a:buClr>
                <a:srgbClr val="0F6FC6"/>
              </a:buClr>
            </a:pPr>
            <a:endParaRPr lang="tr-TR" dirty="0">
              <a:solidFill>
                <a:prstClr val="black">
                  <a:lumMod val="65000"/>
                  <a:lumOff val="35000"/>
                </a:prstClr>
              </a:solidFill>
            </a:endParaRPr>
          </a:p>
        </p:txBody>
      </p:sp>
      <p:sp>
        <p:nvSpPr>
          <p:cNvPr id="5" name="İçerik Yer Tutucusu 4"/>
          <p:cNvSpPr>
            <a:spLocks noGrp="1"/>
          </p:cNvSpPr>
          <p:nvPr>
            <p:ph idx="1"/>
          </p:nvPr>
        </p:nvSpPr>
        <p:spPr>
          <a:xfrm>
            <a:off x="187070" y="4764658"/>
            <a:ext cx="8590724" cy="2048718"/>
          </a:xfrm>
        </p:spPr>
        <p:txBody>
          <a:bodyPr>
            <a:normAutofit/>
          </a:bodyPr>
          <a:lstStyle/>
          <a:p>
            <a:pPr lvl="0" algn="just">
              <a:spcBef>
                <a:spcPts val="0"/>
              </a:spcBef>
              <a:buClr>
                <a:schemeClr val="accent6"/>
              </a:buClr>
              <a:buFont typeface="Wingdings" pitchFamily="2" charset="2"/>
              <a:buChar char="§"/>
            </a:pPr>
            <a:endParaRPr lang="tr-TR" sz="1700" dirty="0">
              <a:solidFill>
                <a:srgbClr val="1F497D"/>
              </a:solidFill>
              <a:cs typeface="Times New Roman" pitchFamily="18" charset="0"/>
            </a:endParaRPr>
          </a:p>
          <a:p>
            <a:pPr lvl="0" algn="just">
              <a:spcBef>
                <a:spcPts val="0"/>
              </a:spcBef>
              <a:buFont typeface="Wingdings" pitchFamily="2" charset="2"/>
              <a:buChar char="§"/>
            </a:pPr>
            <a:endParaRPr lang="tr-TR" sz="1700" dirty="0">
              <a:solidFill>
                <a:srgbClr val="1F497D"/>
              </a:solidFill>
              <a:cs typeface="Times New Roman" pitchFamily="18" charset="0"/>
            </a:endParaRPr>
          </a:p>
          <a:p>
            <a:pPr lvl="0" algn="just">
              <a:spcBef>
                <a:spcPts val="0"/>
              </a:spcBef>
              <a:buFont typeface="Wingdings" pitchFamily="2" charset="2"/>
              <a:buChar char="§"/>
            </a:pPr>
            <a:endParaRPr lang="tr-TR" sz="2600" dirty="0">
              <a:solidFill>
                <a:srgbClr val="1F497D"/>
              </a:solidFill>
              <a:cs typeface="Times New Roman" pitchFamily="18" charset="0"/>
            </a:endParaRPr>
          </a:p>
          <a:p>
            <a:pPr lvl="0" algn="just">
              <a:spcBef>
                <a:spcPts val="0"/>
              </a:spcBef>
              <a:buFont typeface="Wingdings" pitchFamily="2" charset="2"/>
              <a:buChar char="§"/>
            </a:pPr>
            <a:endParaRPr lang="tr-TR" sz="2600" dirty="0">
              <a:solidFill>
                <a:srgbClr val="1F497D"/>
              </a:solidFill>
              <a:cs typeface="Times New Roman" pitchFamily="18" charset="0"/>
            </a:endParaRPr>
          </a:p>
          <a:p>
            <a:pPr marL="457200" lvl="0" indent="-457200" algn="just">
              <a:spcBef>
                <a:spcPts val="0"/>
              </a:spcBef>
              <a:buFont typeface="Wingdings" pitchFamily="2" charset="2"/>
              <a:buChar char="Ø"/>
            </a:pPr>
            <a:endParaRPr lang="tr-TR" sz="2600" b="1" dirty="0">
              <a:solidFill>
                <a:srgbClr val="1F497D"/>
              </a:solidFill>
              <a:cs typeface="Arial" charset="0"/>
            </a:endParaRPr>
          </a:p>
          <a:p>
            <a:pPr marL="457200" lvl="0" indent="-457200" algn="just">
              <a:spcBef>
                <a:spcPts val="0"/>
              </a:spcBef>
              <a:buFont typeface="Wingdings" pitchFamily="2" charset="2"/>
              <a:buChar char="Ø"/>
            </a:pPr>
            <a:endParaRPr lang="tr-TR" sz="2600" b="1" dirty="0">
              <a:solidFill>
                <a:srgbClr val="1F497D"/>
              </a:solidFill>
              <a:cs typeface="Arial" charset="0"/>
            </a:endParaRPr>
          </a:p>
          <a:p>
            <a:pPr marL="457200" lvl="0" indent="-457200" algn="just">
              <a:spcBef>
                <a:spcPts val="0"/>
              </a:spcBef>
              <a:buFont typeface="Wingdings" pitchFamily="2" charset="2"/>
              <a:buChar char="Ø"/>
            </a:pPr>
            <a:endParaRPr lang="tr-TR" sz="2400" b="1" dirty="0">
              <a:solidFill>
                <a:srgbClr val="1F497D"/>
              </a:solidFill>
              <a:cs typeface="Arial" charset="0"/>
            </a:endParaRPr>
          </a:p>
          <a:p>
            <a:pPr marL="0" lvl="0" indent="0" algn="ctr">
              <a:spcBef>
                <a:spcPts val="0"/>
              </a:spcBef>
              <a:buNone/>
            </a:pPr>
            <a:endParaRPr lang="tr-TR" dirty="0">
              <a:solidFill>
                <a:srgbClr val="002060"/>
              </a:solidFill>
            </a:endParaRPr>
          </a:p>
        </p:txBody>
      </p:sp>
      <p:sp>
        <p:nvSpPr>
          <p:cNvPr id="16" name="Metin kutusu 15"/>
          <p:cNvSpPr txBox="1"/>
          <p:nvPr/>
        </p:nvSpPr>
        <p:spPr>
          <a:xfrm>
            <a:off x="35496" y="44624"/>
            <a:ext cx="6840760" cy="954107"/>
          </a:xfrm>
          <a:prstGeom prst="rect">
            <a:avLst/>
          </a:prstGeom>
          <a:noFill/>
        </p:spPr>
        <p:txBody>
          <a:bodyPr wrap="square" rtlCol="0">
            <a:spAutoFit/>
          </a:bodyPr>
          <a:lstStyle/>
          <a:p>
            <a:pPr algn="just"/>
            <a:r>
              <a:rPr lang="it-IT" sz="2800" dirty="0">
                <a:solidFill>
                  <a:srgbClr val="0070C0"/>
                </a:solidFill>
              </a:rPr>
              <a:t>Temel e-fatura ile ticari e-faturanın farkları nelerdir?</a:t>
            </a:r>
            <a:r>
              <a:rPr lang="tr-TR" sz="2800" dirty="0">
                <a:solidFill>
                  <a:srgbClr val="0070C0"/>
                </a:solidFill>
                <a:latin typeface="Verdana" panose="020B0604030504040204" pitchFamily="34" charset="0"/>
                <a:ea typeface="Verdana" panose="020B0604030504040204" pitchFamily="34" charset="0"/>
                <a:cs typeface="Verdana" panose="020B0604030504040204" pitchFamily="34" charset="0"/>
              </a:rPr>
              <a:t> </a:t>
            </a:r>
          </a:p>
        </p:txBody>
      </p:sp>
      <p:sp>
        <p:nvSpPr>
          <p:cNvPr id="3" name="Dikdörtgen 2"/>
          <p:cNvSpPr/>
          <p:nvPr/>
        </p:nvSpPr>
        <p:spPr>
          <a:xfrm>
            <a:off x="216400" y="1334336"/>
            <a:ext cx="8532064" cy="2308324"/>
          </a:xfrm>
          <a:prstGeom prst="rect">
            <a:avLst/>
          </a:prstGeom>
        </p:spPr>
        <p:txBody>
          <a:bodyPr wrap="square">
            <a:spAutoFit/>
          </a:bodyPr>
          <a:lstStyle/>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sp>
        <p:nvSpPr>
          <p:cNvPr id="4" name="Metin kutusu 3"/>
          <p:cNvSpPr txBox="1"/>
          <p:nvPr/>
        </p:nvSpPr>
        <p:spPr>
          <a:xfrm>
            <a:off x="445772" y="1052736"/>
            <a:ext cx="8014660" cy="369332"/>
          </a:xfrm>
          <a:prstGeom prst="rect">
            <a:avLst/>
          </a:prstGeom>
          <a:noFill/>
        </p:spPr>
        <p:txBody>
          <a:bodyPr wrap="square" rtlCol="0">
            <a:spAutoFit/>
          </a:bodyPr>
          <a:lstStyle/>
          <a:p>
            <a:pPr marL="285750" indent="-285750" fontAlgn="base">
              <a:spcBef>
                <a:spcPts val="1200"/>
              </a:spcBef>
              <a:spcAft>
                <a:spcPts val="600"/>
              </a:spcAft>
              <a:buClr>
                <a:srgbClr val="FF9966"/>
              </a:buClr>
              <a:buFont typeface="Wingdings" pitchFamily="2" charset="2"/>
              <a:buChar char="Ø"/>
            </a:pPr>
            <a:endParaRPr lang="tr-TR" b="1" kern="0" dirty="0">
              <a:solidFill>
                <a:srgbClr val="712629"/>
              </a:solidFill>
              <a:latin typeface="Arial"/>
            </a:endParaRPr>
          </a:p>
        </p:txBody>
      </p:sp>
      <p:sp>
        <p:nvSpPr>
          <p:cNvPr id="7" name="Dikdörtgen 6"/>
          <p:cNvSpPr/>
          <p:nvPr/>
        </p:nvSpPr>
        <p:spPr>
          <a:xfrm>
            <a:off x="35496" y="1353542"/>
            <a:ext cx="9001000" cy="5632311"/>
          </a:xfrm>
          <a:prstGeom prst="rect">
            <a:avLst/>
          </a:prstGeom>
        </p:spPr>
        <p:txBody>
          <a:bodyPr wrap="square">
            <a:spAutoFit/>
          </a:bodyPr>
          <a:lstStyle/>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b="1" u="sng" cap="all" dirty="0">
              <a:latin typeface="Verdana" panose="020B0604030504040204" pitchFamily="34" charset="0"/>
              <a:ea typeface="Verdana" panose="020B0604030504040204" pitchFamily="34" charset="0"/>
              <a:cs typeface="Verdana" panose="020B0604030504040204" pitchFamily="34" charset="0"/>
            </a:endParaRPr>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a:p>
            <a:pPr fontAlgn="base"/>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973342904"/>
              </p:ext>
            </p:extLst>
          </p:nvPr>
        </p:nvGraphicFramePr>
        <p:xfrm>
          <a:off x="755576" y="1353542"/>
          <a:ext cx="7704856" cy="9860280"/>
        </p:xfrm>
        <a:graphic>
          <a:graphicData uri="http://schemas.openxmlformats.org/drawingml/2006/table">
            <a:tbl>
              <a:tblPr/>
              <a:tblGrid>
                <a:gridCol w="7704856">
                  <a:extLst>
                    <a:ext uri="{9D8B030D-6E8A-4147-A177-3AD203B41FA5}">
                      <a16:colId xmlns="" xmlns:a16="http://schemas.microsoft.com/office/drawing/2014/main" val="20000"/>
                    </a:ext>
                  </a:extLst>
                </a:gridCol>
              </a:tblGrid>
              <a:tr h="1744588">
                <a:tc>
                  <a:txBody>
                    <a:bodyPr/>
                    <a:lstStyle/>
                    <a:p>
                      <a:endParaRPr lang="tr-TR" dirty="0">
                        <a:solidFill>
                          <a:schemeClr val="tx1"/>
                        </a:solidFill>
                      </a:endParaRPr>
                    </a:p>
                    <a:p>
                      <a:pPr marL="342900" indent="-342900" algn="just">
                        <a:buFont typeface="Wingdings" panose="05000000000000000000" pitchFamily="2" charset="2"/>
                        <a:buChar char="v"/>
                      </a:pPr>
                      <a:r>
                        <a:rPr lang="tr-TR" sz="22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 iki durumu göz önünde bulundurarak temel ya da ticari </a:t>
                      </a:r>
                      <a:r>
                        <a:rPr lang="tr-TR" sz="2200" b="0"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hlinkClick r:id="rId6"/>
                        </a:rPr>
                        <a:t>e-fatura</a:t>
                      </a:r>
                      <a:r>
                        <a:rPr lang="tr-TR" sz="22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gönderimi yapabilirsiniz. </a:t>
                      </a:r>
                    </a:p>
                    <a:p>
                      <a:pPr marL="342900" indent="-342900" algn="just">
                        <a:buFont typeface="Wingdings" panose="05000000000000000000" pitchFamily="2" charset="2"/>
                        <a:buChar char="v"/>
                      </a:pPr>
                      <a:r>
                        <a:rPr lang="tr-TR" sz="22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 noktada müşterinizle yapacağınız alışveriş öncesi temel e-fatura mı yoksa ticari e-fatura mı keseceğiniz konusunda kendi aranızda anlaşabilirsiniz.</a:t>
                      </a:r>
                    </a:p>
                    <a:p>
                      <a:pPr marL="342900" indent="-342900" algn="just">
                        <a:buFont typeface="Wingdings" panose="05000000000000000000" pitchFamily="2" charset="2"/>
                        <a:buChar char="v"/>
                      </a:pPr>
                      <a:r>
                        <a:rPr lang="tr-TR" sz="22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Böyle bir konuşma ortamınız yoksa ve hangi e-fatura türüyle ilerleyeceğinizden emin değilseniz kendi kullanıcı deneyimlerimizden yola çıkarak ticari e-fatura gönderiminin müşterinizle çalışmanızda rahatlık sağlayacağını söyleyebiliriz.</a:t>
                      </a:r>
                    </a:p>
                    <a:p>
                      <a:pPr marL="342900" indent="-342900" algn="just">
                        <a:buFont typeface="Wingdings" panose="05000000000000000000" pitchFamily="2" charset="2"/>
                        <a:buChar char="v"/>
                      </a:pPr>
                      <a:r>
                        <a:rPr lang="tr-TR" sz="22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Reddetme özelliğinin bulunması bakımından da ticari faturanın, ticaret ile uğraşan kişiler için en uygun senaryo olduğunu söyleyebiliriz.</a:t>
                      </a:r>
                      <a:endParaRPr lang="tr-TR" sz="2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txBody>
                  <a:tcPr marL="142875" marT="114300" marB="114300" anchor="ctr">
                    <a:lnL>
                      <a:noFill/>
                    </a:lnL>
                    <a:lnR>
                      <a:noFill/>
                    </a:lnR>
                    <a:lnT w="9525" cap="flat" cmpd="sng" algn="ctr">
                      <a:solidFill>
                        <a:srgbClr val="E1E1E1"/>
                      </a:solidFill>
                      <a:prstDash val="solid"/>
                      <a:round/>
                      <a:headEnd type="none" w="med" len="med"/>
                      <a:tailEnd type="none" w="med" len="med"/>
                    </a:lnT>
                    <a:lnB w="9525" cap="flat" cmpd="sng" algn="ctr">
                      <a:solidFill>
                        <a:srgbClr val="E1E1E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558327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a:spcBef>
                <a:spcPct val="0"/>
              </a:spcBef>
            </a:pPr>
            <a:endParaRPr lang="tr-TR" sz="3200" b="1" kern="0" dirty="0">
              <a:solidFill>
                <a:prstClr val="white"/>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a:bodyPr>
          <a:lstStyle/>
          <a:p>
            <a:pPr lvl="0" eaLnBrk="1" fontAlgn="auto" hangingPunct="1">
              <a:spcBef>
                <a:spcPts val="1200"/>
              </a:spcBef>
              <a:spcAft>
                <a:spcPts val="0"/>
              </a:spcAft>
              <a:buClr>
                <a:srgbClr val="797B7E"/>
              </a:buClr>
              <a:buSzTx/>
              <a:buFont typeface="Wingdings" pitchFamily="2" charset="2"/>
              <a:buChar char="§"/>
            </a:pPr>
            <a:endParaRPr lang="tr-TR" sz="2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buClr>
                <a:srgbClr val="797B7E"/>
              </a:buClr>
              <a:buNone/>
            </a:pPr>
            <a:endParaRPr lang="tr-TR" sz="36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lgn="ctr">
              <a:spcBef>
                <a:spcPts val="1200"/>
              </a:spcBef>
              <a:buClr>
                <a:srgbClr val="797B7E"/>
              </a:buClr>
              <a:buNone/>
            </a:pPr>
            <a:r>
              <a:rPr lang="tr-TR" sz="4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E-fatura nasıl iptal edilir</a:t>
            </a:r>
            <a:r>
              <a:rPr lang="tr-TR" sz="4000" cap="all" dirty="0">
                <a:solidFill>
                  <a:srgbClr val="003399"/>
                </a:solidFill>
                <a:latin typeface="Verdana" panose="020B0604030504040204" pitchFamily="34" charset="0"/>
                <a:ea typeface="Verdana" panose="020B0604030504040204" pitchFamily="34" charset="0"/>
                <a:cs typeface="Verdana" panose="020B0604030504040204" pitchFamily="34" charset="0"/>
              </a:rPr>
              <a:t>?</a:t>
            </a:r>
            <a:endParaRPr lang="tr-TR" sz="4000" kern="1200"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06070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r>
              <a:rPr lang="tr-TR" sz="3200" b="1" dirty="0">
                <a:solidFill>
                  <a:srgbClr val="003399"/>
                </a:solidFill>
                <a:latin typeface="Verdana" panose="020B0604030504040204" pitchFamily="34" charset="0"/>
                <a:ea typeface="Verdana" panose="020B0604030504040204" pitchFamily="34" charset="0"/>
                <a:cs typeface="Verdana" panose="020B0604030504040204" pitchFamily="34" charset="0"/>
              </a:rPr>
              <a:t>E-fatura nasıl iptal edilir</a:t>
            </a:r>
            <a:r>
              <a:rPr lang="tr-TR" sz="3200" dirty="0">
                <a:solidFill>
                  <a:srgbClr val="003399"/>
                </a:solidFill>
                <a:latin typeface="Verdana" panose="020B0604030504040204" pitchFamily="34" charset="0"/>
                <a:ea typeface="Verdana" panose="020B0604030504040204" pitchFamily="34" charset="0"/>
                <a:cs typeface="Verdana" panose="020B0604030504040204" pitchFamily="34" charset="0"/>
              </a:rPr>
              <a:t>?</a:t>
            </a:r>
            <a:endParaRPr lang="tr-TR" sz="3200" b="1" kern="0" dirty="0">
              <a:solidFill>
                <a:srgbClr val="003399"/>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fontScale="77500" lnSpcReduction="20000"/>
          </a:bodyPr>
          <a:lstStyle/>
          <a:p>
            <a:pPr marL="0" lvl="0" indent="0">
              <a:spcBef>
                <a:spcPts val="1200"/>
              </a:spcBef>
              <a:buClr>
                <a:srgbClr val="797B7E"/>
              </a:buClr>
              <a:buNone/>
            </a:pPr>
            <a:r>
              <a:rPr lang="tr-TR" sz="2400" b="1" u="sng" dirty="0">
                <a:solidFill>
                  <a:srgbClr val="003399"/>
                </a:solidFill>
                <a:latin typeface="Verdana" panose="020B0604030504040204" pitchFamily="34" charset="0"/>
                <a:ea typeface="Verdana" panose="020B0604030504040204" pitchFamily="34" charset="0"/>
                <a:cs typeface="Verdana" panose="020B0604030504040204" pitchFamily="34" charset="0"/>
              </a:rPr>
              <a:t>Ticari e-fatura:</a:t>
            </a:r>
            <a:r>
              <a:rPr lang="tr-TR" sz="2400" dirty="0">
                <a:latin typeface="Verdana" panose="020B0604030504040204" pitchFamily="34" charset="0"/>
                <a:ea typeface="Verdana" panose="020B0604030504040204" pitchFamily="34" charset="0"/>
                <a:cs typeface="Verdana" panose="020B0604030504040204" pitchFamily="34" charset="0"/>
              </a:rPr>
              <a:t/>
            </a:r>
            <a:br>
              <a:rPr lang="tr-TR" sz="2400" dirty="0">
                <a:latin typeface="Verdana" panose="020B0604030504040204" pitchFamily="34" charset="0"/>
                <a:ea typeface="Verdana" panose="020B0604030504040204" pitchFamily="34" charset="0"/>
                <a:cs typeface="Verdana" panose="020B0604030504040204" pitchFamily="34" charset="0"/>
              </a:rPr>
            </a:br>
            <a:r>
              <a:rPr lang="tr-TR" sz="2400" dirty="0">
                <a:latin typeface="Verdana" panose="020B0604030504040204" pitchFamily="34" charset="0"/>
                <a:ea typeface="Verdana" panose="020B0604030504040204" pitchFamily="34" charset="0"/>
                <a:cs typeface="Verdana" panose="020B0604030504040204" pitchFamily="34" charset="0"/>
              </a:rPr>
              <a:t>Ticari e-fatura gönderdiyseniz ve iptal etmek istiyorsanız, müşterinizin sistemine düştüğünden sonra </a:t>
            </a:r>
            <a:r>
              <a:rPr lang="tr-TR" sz="2400" b="1" u="sng" dirty="0">
                <a:latin typeface="Verdana" panose="020B0604030504040204" pitchFamily="34" charset="0"/>
                <a:ea typeface="Verdana" panose="020B0604030504040204" pitchFamily="34" charset="0"/>
                <a:cs typeface="Verdana" panose="020B0604030504040204" pitchFamily="34" charset="0"/>
              </a:rPr>
              <a:t>7 gün içinde müşteriniz tarafından reddedilebilir. </a:t>
            </a:r>
            <a:r>
              <a:rPr lang="tr-TR" sz="2400" dirty="0">
                <a:latin typeface="Verdana" panose="020B0604030504040204" pitchFamily="34" charset="0"/>
                <a:ea typeface="Verdana" panose="020B0604030504040204" pitchFamily="34" charset="0"/>
                <a:cs typeface="Verdana" panose="020B0604030504040204" pitchFamily="34" charset="0"/>
              </a:rPr>
              <a:t>Müşteriniz e-faturanızı reddettikten sonra yeni bir e-fatura oluşturup müşterinize gönderebilirsiniz. Reddedilen e-fatura, sistemde iptal edilmiş bir fatura gibi görünür.</a:t>
            </a:r>
          </a:p>
          <a:p>
            <a:pPr marL="0" indent="0">
              <a:buNone/>
            </a:pPr>
            <a:endParaRPr lang="tr-TR" sz="2400" b="1" u="sng" dirty="0" smtClean="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2300" b="1" u="sng" dirty="0" smtClean="0">
                <a:solidFill>
                  <a:srgbClr val="003399"/>
                </a:solidFill>
                <a:latin typeface="Verdana" panose="020B0604030504040204" pitchFamily="34" charset="0"/>
                <a:ea typeface="Verdana" panose="020B0604030504040204" pitchFamily="34" charset="0"/>
                <a:cs typeface="Verdana" panose="020B0604030504040204" pitchFamily="34" charset="0"/>
              </a:rPr>
              <a:t>Temel </a:t>
            </a:r>
            <a:r>
              <a:rPr lang="tr-TR" sz="2300" b="1" u="sng" dirty="0">
                <a:solidFill>
                  <a:srgbClr val="003399"/>
                </a:solidFill>
                <a:latin typeface="Verdana" panose="020B0604030504040204" pitchFamily="34" charset="0"/>
                <a:ea typeface="Verdana" panose="020B0604030504040204" pitchFamily="34" charset="0"/>
                <a:cs typeface="Verdana" panose="020B0604030504040204" pitchFamily="34" charset="0"/>
              </a:rPr>
              <a:t>e-fatura:</a:t>
            </a:r>
            <a:r>
              <a:rPr lang="tr-TR" sz="2300" dirty="0">
                <a:latin typeface="Verdana" panose="020B0604030504040204" pitchFamily="34" charset="0"/>
                <a:ea typeface="Verdana" panose="020B0604030504040204" pitchFamily="34" charset="0"/>
                <a:cs typeface="Verdana" panose="020B0604030504040204" pitchFamily="34" charset="0"/>
              </a:rPr>
              <a:t/>
            </a:r>
            <a:br>
              <a:rPr lang="tr-TR" sz="2300" dirty="0">
                <a:latin typeface="Verdana" panose="020B0604030504040204" pitchFamily="34" charset="0"/>
                <a:ea typeface="Verdana" panose="020B0604030504040204" pitchFamily="34" charset="0"/>
                <a:cs typeface="Verdana" panose="020B0604030504040204" pitchFamily="34" charset="0"/>
              </a:rPr>
            </a:br>
            <a:r>
              <a:rPr lang="tr-TR" sz="2300" dirty="0">
                <a:latin typeface="Verdana" panose="020B0604030504040204" pitchFamily="34" charset="0"/>
                <a:ea typeface="Verdana" panose="020B0604030504040204" pitchFamily="34" charset="0"/>
                <a:cs typeface="Verdana" panose="020B0604030504040204" pitchFamily="34" charset="0"/>
              </a:rPr>
              <a:t>a) Temel e-fatura seçimi yapıp faturanızı karşı tarafa bu şekilde gönderirseniz, faturanız karşı tarafın onayını beklemeden </a:t>
            </a:r>
            <a:r>
              <a:rPr lang="tr-TR" sz="2300" b="1" u="sng" dirty="0">
                <a:latin typeface="Verdana" panose="020B0604030504040204" pitchFamily="34" charset="0"/>
                <a:ea typeface="Verdana" panose="020B0604030504040204" pitchFamily="34" charset="0"/>
                <a:cs typeface="Verdana" panose="020B0604030504040204" pitchFamily="34" charset="0"/>
              </a:rPr>
              <a:t>otomatik olarak ‘onaylanmış/kabul edilmiş</a:t>
            </a:r>
            <a:r>
              <a:rPr lang="tr-TR" sz="2300" dirty="0">
                <a:latin typeface="Verdana" panose="020B0604030504040204" pitchFamily="34" charset="0"/>
                <a:ea typeface="Verdana" panose="020B0604030504040204" pitchFamily="34" charset="0"/>
                <a:cs typeface="Verdana" panose="020B0604030504040204" pitchFamily="34" charset="0"/>
              </a:rPr>
              <a:t>’ olarak algılanır</a:t>
            </a:r>
          </a:p>
          <a:p>
            <a:pPr marL="0" indent="0">
              <a:buNone/>
            </a:pPr>
            <a:r>
              <a:rPr lang="tr-TR" sz="2300" dirty="0">
                <a:latin typeface="Verdana" panose="020B0604030504040204" pitchFamily="34" charset="0"/>
                <a:ea typeface="Verdana" panose="020B0604030504040204" pitchFamily="34" charset="0"/>
                <a:cs typeface="Verdana" panose="020B0604030504040204" pitchFamily="34" charset="0"/>
              </a:rPr>
              <a:t>b) Fatura otomatik olarak kabul edilmiş olacağından iptal süreci, </a:t>
            </a:r>
            <a:r>
              <a:rPr lang="tr-TR" sz="2300" b="1" u="sng" dirty="0">
                <a:latin typeface="Verdana" panose="020B0604030504040204" pitchFamily="34" charset="0"/>
                <a:ea typeface="Verdana" panose="020B0604030504040204" pitchFamily="34" charset="0"/>
                <a:cs typeface="Verdana" panose="020B0604030504040204" pitchFamily="34" charset="0"/>
              </a:rPr>
              <a:t>Ticari e-faturanın iptalinden farklılık </a:t>
            </a:r>
            <a:r>
              <a:rPr lang="tr-TR" sz="2300" b="1" u="sng" dirty="0" err="1">
                <a:latin typeface="Verdana" panose="020B0604030504040204" pitchFamily="34" charset="0"/>
                <a:ea typeface="Verdana" panose="020B0604030504040204" pitchFamily="34" charset="0"/>
                <a:cs typeface="Verdana" panose="020B0604030504040204" pitchFamily="34" charset="0"/>
              </a:rPr>
              <a:t>arzetmektedir</a:t>
            </a:r>
            <a:r>
              <a:rPr lang="tr-TR" sz="2300" b="1" u="sng" dirty="0">
                <a:latin typeface="Verdana" panose="020B0604030504040204" pitchFamily="34" charset="0"/>
                <a:ea typeface="Verdana" panose="020B0604030504040204" pitchFamily="34" charset="0"/>
                <a:cs typeface="Verdana" panose="020B0604030504040204" pitchFamily="34" charset="0"/>
              </a:rPr>
              <a:t>.</a:t>
            </a:r>
            <a:endParaRPr lang="tr-TR" sz="23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2300" dirty="0">
                <a:latin typeface="Verdana" panose="020B0604030504040204" pitchFamily="34" charset="0"/>
                <a:ea typeface="Verdana" panose="020B0604030504040204" pitchFamily="34" charset="0"/>
                <a:cs typeface="Verdana" panose="020B0604030504040204" pitchFamily="34" charset="0"/>
              </a:rPr>
              <a:t>c) Temel e-fatura iptali sadece</a:t>
            </a:r>
            <a:r>
              <a:rPr lang="tr-TR" sz="2300" b="1" u="sng" dirty="0">
                <a:latin typeface="Verdana" panose="020B0604030504040204" pitchFamily="34" charset="0"/>
                <a:ea typeface="Verdana" panose="020B0604030504040204" pitchFamily="34" charset="0"/>
                <a:cs typeface="Verdana" panose="020B0604030504040204" pitchFamily="34" charset="0"/>
              </a:rPr>
              <a:t> </a:t>
            </a:r>
            <a:r>
              <a:rPr lang="tr-TR" sz="2300" dirty="0">
                <a:latin typeface="Verdana" panose="020B0604030504040204" pitchFamily="34" charset="0"/>
                <a:ea typeface="Verdana" panose="020B0604030504040204" pitchFamily="34" charset="0"/>
                <a:cs typeface="Verdana" panose="020B0604030504040204" pitchFamily="34" charset="0"/>
              </a:rPr>
              <a:t>Gelir İdaresi Başkanlığınca “</a:t>
            </a:r>
            <a:r>
              <a:rPr lang="tr-TR" sz="2300" b="1" u="sng" dirty="0">
                <a:latin typeface="Verdana" panose="020B0604030504040204" pitchFamily="34" charset="0"/>
                <a:ea typeface="Verdana" panose="020B0604030504040204" pitchFamily="34" charset="0"/>
                <a:cs typeface="Verdana" panose="020B0604030504040204" pitchFamily="34" charset="0"/>
              </a:rPr>
              <a:t>e-Fatura İptal </a:t>
            </a:r>
            <a:r>
              <a:rPr lang="tr-TR" sz="2300" b="1" u="sng" dirty="0" err="1">
                <a:latin typeface="Verdana" panose="020B0604030504040204" pitchFamily="34" charset="0"/>
                <a:ea typeface="Verdana" panose="020B0604030504040204" pitchFamily="34" charset="0"/>
                <a:cs typeface="Verdana" panose="020B0604030504040204" pitchFamily="34" charset="0"/>
              </a:rPr>
              <a:t>Portalı</a:t>
            </a:r>
            <a:r>
              <a:rPr lang="tr-TR" sz="2300" b="1" u="sng" dirty="0">
                <a:latin typeface="Verdana" panose="020B0604030504040204" pitchFamily="34" charset="0"/>
                <a:ea typeface="Verdana" panose="020B0604030504040204" pitchFamily="34" charset="0"/>
                <a:cs typeface="Verdana" panose="020B0604030504040204" pitchFamily="34" charset="0"/>
              </a:rPr>
              <a:t>”</a:t>
            </a:r>
            <a:r>
              <a:rPr lang="tr-TR" sz="2300" dirty="0">
                <a:latin typeface="Verdana" panose="020B0604030504040204" pitchFamily="34" charset="0"/>
                <a:ea typeface="Verdana" panose="020B0604030504040204" pitchFamily="34" charset="0"/>
                <a:cs typeface="Verdana" panose="020B0604030504040204" pitchFamily="34" charset="0"/>
              </a:rPr>
              <a:t> üzerinden yapılabilmektedir</a:t>
            </a:r>
            <a:r>
              <a:rPr lang="tr-TR" sz="2300" dirty="0" smtClean="0">
                <a:latin typeface="Verdana" panose="020B0604030504040204" pitchFamily="34" charset="0"/>
                <a:ea typeface="Verdana" panose="020B0604030504040204" pitchFamily="34" charset="0"/>
                <a:cs typeface="Verdana" panose="020B0604030504040204" pitchFamily="34" charset="0"/>
              </a:rPr>
              <a:t>.</a:t>
            </a:r>
            <a:endParaRPr lang="tr-TR" sz="2300" dirty="0">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buClr>
                <a:srgbClr val="797B7E"/>
              </a:buClr>
              <a:buNone/>
            </a:pPr>
            <a:r>
              <a:rPr lang="tr-TR" sz="2400" b="1" u="sng" dirty="0" err="1">
                <a:solidFill>
                  <a:srgbClr val="003399"/>
                </a:solidFill>
                <a:latin typeface="Verdana" panose="020B0604030504040204" pitchFamily="34" charset="0"/>
                <a:ea typeface="Verdana" panose="020B0604030504040204" pitchFamily="34" charset="0"/>
                <a:cs typeface="Verdana" panose="020B0604030504040204" pitchFamily="34" charset="0"/>
              </a:rPr>
              <a:t>e-Arşiv</a:t>
            </a:r>
            <a:r>
              <a:rPr lang="tr-TR" sz="2400" b="1" u="sng" dirty="0">
                <a:solidFill>
                  <a:srgbClr val="003399"/>
                </a:solidFill>
                <a:latin typeface="Verdana" panose="020B0604030504040204" pitchFamily="34" charset="0"/>
                <a:ea typeface="Verdana" panose="020B0604030504040204" pitchFamily="34" charset="0"/>
                <a:cs typeface="Verdana" panose="020B0604030504040204" pitchFamily="34" charset="0"/>
              </a:rPr>
              <a:t> fatura:</a:t>
            </a:r>
            <a:r>
              <a:rPr lang="tr-TR" sz="2400" dirty="0">
                <a:latin typeface="Verdana" panose="020B0604030504040204" pitchFamily="34" charset="0"/>
                <a:ea typeface="Verdana" panose="020B0604030504040204" pitchFamily="34" charset="0"/>
                <a:cs typeface="Verdana" panose="020B0604030504040204" pitchFamily="34" charset="0"/>
              </a:rPr>
              <a:t/>
            </a:r>
            <a:br>
              <a:rPr lang="tr-TR" sz="2400" dirty="0">
                <a:latin typeface="Verdana" panose="020B0604030504040204" pitchFamily="34" charset="0"/>
                <a:ea typeface="Verdana" panose="020B0604030504040204" pitchFamily="34" charset="0"/>
                <a:cs typeface="Verdana" panose="020B0604030504040204" pitchFamily="34" charset="0"/>
              </a:rPr>
            </a:br>
            <a:r>
              <a:rPr lang="tr-TR" sz="2400" dirty="0" err="1">
                <a:latin typeface="Verdana" panose="020B0604030504040204" pitchFamily="34" charset="0"/>
                <a:ea typeface="Verdana" panose="020B0604030504040204" pitchFamily="34" charset="0"/>
                <a:cs typeface="Verdana" panose="020B0604030504040204" pitchFamily="34" charset="0"/>
              </a:rPr>
              <a:t>e-Arş̧iv</a:t>
            </a:r>
            <a:r>
              <a:rPr lang="tr-TR" sz="2400" dirty="0">
                <a:latin typeface="Verdana" panose="020B0604030504040204" pitchFamily="34" charset="0"/>
                <a:ea typeface="Verdana" panose="020B0604030504040204" pitchFamily="34" charset="0"/>
                <a:cs typeface="Verdana" panose="020B0604030504040204" pitchFamily="34" charset="0"/>
              </a:rPr>
              <a:t> faturayı, resmileştirildiği tarihten itibaren </a:t>
            </a:r>
            <a:r>
              <a:rPr lang="tr-TR" sz="2400" b="1" u="sng" dirty="0">
                <a:latin typeface="Verdana" panose="020B0604030504040204" pitchFamily="34" charset="0"/>
                <a:ea typeface="Verdana" panose="020B0604030504040204" pitchFamily="34" charset="0"/>
                <a:cs typeface="Verdana" panose="020B0604030504040204" pitchFamily="34" charset="0"/>
              </a:rPr>
              <a:t>7 gün içinde iptal edebilirsiniz</a:t>
            </a:r>
            <a:r>
              <a:rPr lang="tr-TR" sz="2400" dirty="0">
                <a:latin typeface="Verdana" panose="020B0604030504040204" pitchFamily="34" charset="0"/>
                <a:ea typeface="Verdana" panose="020B0604030504040204" pitchFamily="34" charset="0"/>
                <a:cs typeface="Verdana" panose="020B0604030504040204" pitchFamily="34" charset="0"/>
              </a:rPr>
              <a:t>. Resmileştirilmesinin üzerinden 7 günden fazla bir süre geçtiyse e-arşiv faturayı iptal etmemelisiniz. Onun yerine, temel e-faturanın iptal işleminde olduğu gibi müşterinizin tarafınıza iade faturası kesmesi gerekir.</a:t>
            </a:r>
            <a:endParaRPr lang="tr-TR" sz="2400" kern="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23801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endParaRPr lang="tr-TR" sz="3200" b="1" kern="0" dirty="0">
              <a:solidFill>
                <a:prstClr val="white"/>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a:bodyPr>
          <a:lstStyle/>
          <a:p>
            <a:pPr marL="0" lvl="0" indent="0">
              <a:spcBef>
                <a:spcPts val="1200"/>
              </a:spcBef>
              <a:buClr>
                <a:srgbClr val="797B7E"/>
              </a:buClr>
              <a:buNone/>
            </a:pPr>
            <a:endParaRPr lang="tr-TR" sz="2400" kern="1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buClr>
                <a:srgbClr val="797B7E"/>
              </a:buClr>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buClr>
                <a:srgbClr val="797B7E"/>
              </a:buClr>
              <a:buNone/>
            </a:pPr>
            <a:endParaRPr lang="tr-TR" sz="2400" kern="1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lgn="ctr">
              <a:spcBef>
                <a:spcPts val="1200"/>
              </a:spcBef>
              <a:buClr>
                <a:srgbClr val="797B7E"/>
              </a:buClr>
              <a:buNone/>
            </a:pPr>
            <a:r>
              <a:rPr lang="tr-TR" sz="4400" b="1" kern="1200"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p>
        </p:txBody>
      </p:sp>
    </p:spTree>
    <p:extLst>
      <p:ext uri="{BB962C8B-B14F-4D97-AF65-F5344CB8AC3E}">
        <p14:creationId xmlns:p14="http://schemas.microsoft.com/office/powerpoint/2010/main" val="3604043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endParaRPr lang="tr-TR" sz="3200" b="1" kern="0" dirty="0">
              <a:solidFill>
                <a:prstClr val="white"/>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a:bodyPr>
          <a:lstStyle/>
          <a:p>
            <a:pPr marL="0" lvl="0" indent="0">
              <a:spcBef>
                <a:spcPts val="1200"/>
              </a:spcBef>
              <a:buClr>
                <a:srgbClr val="797B7E"/>
              </a:buClr>
              <a:buNone/>
            </a:pPr>
            <a:endParaRPr lang="tr-TR" sz="2400" kern="1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buClr>
                <a:srgbClr val="797B7E"/>
              </a:buClr>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buClr>
                <a:srgbClr val="797B7E"/>
              </a:buClr>
              <a:buNone/>
            </a:pPr>
            <a:endParaRPr lang="tr-TR" sz="2400" kern="1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3387"/>
            <a:ext cx="9144000" cy="5991225"/>
          </a:xfrm>
          <a:prstGeom prst="rect">
            <a:avLst/>
          </a:prstGeom>
        </p:spPr>
      </p:pic>
    </p:spTree>
    <p:extLst>
      <p:ext uri="{BB962C8B-B14F-4D97-AF65-F5344CB8AC3E}">
        <p14:creationId xmlns:p14="http://schemas.microsoft.com/office/powerpoint/2010/main" val="3126027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r>
              <a:rPr lang="tr-TR" sz="3200" b="1"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endParaRPr lang="tr-TR" sz="3200" b="1" kern="0" dirty="0">
              <a:solidFill>
                <a:srgbClr val="003399"/>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a:bodyPr>
          <a:lstStyle/>
          <a:p>
            <a:pPr marL="0" lvl="0" indent="0" algn="just">
              <a:spcBef>
                <a:spcPts val="1200"/>
              </a:spcBef>
              <a:buClr>
                <a:srgbClr val="797B7E"/>
              </a:buClr>
              <a:buNone/>
            </a:pPr>
            <a:r>
              <a:rPr lang="tr-TR" sz="2400" b="1" dirty="0">
                <a:latin typeface="Verdana" panose="020B0604030504040204" pitchFamily="34" charset="0"/>
                <a:ea typeface="Verdana" panose="020B0604030504040204" pitchFamily="34" charset="0"/>
                <a:cs typeface="Verdana" panose="020B0604030504040204" pitchFamily="34" charset="0"/>
              </a:rPr>
              <a:t>e-Arşiv Fatura uygulamasına kayıtlı mükelleflerin;</a:t>
            </a:r>
          </a:p>
          <a:p>
            <a:pPr algn="just">
              <a:buFont typeface="Wingdings" panose="05000000000000000000" pitchFamily="2" charset="2"/>
              <a:buChar char="v"/>
            </a:pPr>
            <a:r>
              <a:rPr lang="tr-TR" sz="2400" b="1" u="sng" dirty="0">
                <a:latin typeface="Verdana" panose="020B0604030504040204" pitchFamily="34" charset="0"/>
                <a:ea typeface="Verdana" panose="020B0604030504040204" pitchFamily="34" charset="0"/>
                <a:cs typeface="Verdana" panose="020B0604030504040204" pitchFamily="34" charset="0"/>
              </a:rPr>
              <a:t>e-Fatura uygulamasına kayıtlı mükelleflere</a:t>
            </a:r>
            <a:r>
              <a:rPr lang="tr-TR" sz="2400" dirty="0">
                <a:latin typeface="Verdana" panose="020B0604030504040204" pitchFamily="34" charset="0"/>
                <a:ea typeface="Verdana" panose="020B0604030504040204" pitchFamily="34" charset="0"/>
                <a:cs typeface="Verdana" panose="020B0604030504040204" pitchFamily="34" charset="0"/>
              </a:rPr>
              <a:t> gerçekleştirmiş olduğu mal satışları ile hizmet ifalarında faturayı </a:t>
            </a:r>
            <a:r>
              <a:rPr lang="tr-TR" sz="2400" b="1" u="sng" dirty="0">
                <a:latin typeface="Verdana" panose="020B0604030504040204" pitchFamily="34" charset="0"/>
                <a:ea typeface="Verdana" panose="020B0604030504040204" pitchFamily="34" charset="0"/>
                <a:cs typeface="Verdana" panose="020B0604030504040204" pitchFamily="34" charset="0"/>
              </a:rPr>
              <a:t>e-Fatura olarak</a:t>
            </a:r>
            <a:r>
              <a:rPr lang="tr-TR" sz="2400" dirty="0">
                <a:latin typeface="Verdana" panose="020B0604030504040204" pitchFamily="34" charset="0"/>
                <a:ea typeface="Verdana" panose="020B0604030504040204" pitchFamily="34" charset="0"/>
                <a:cs typeface="Verdana" panose="020B0604030504040204" pitchFamily="34" charset="0"/>
              </a:rPr>
              <a:t>, </a:t>
            </a:r>
          </a:p>
          <a:p>
            <a:pPr algn="just">
              <a:buFont typeface="Wingdings" panose="05000000000000000000" pitchFamily="2" charset="2"/>
              <a:buChar char="v"/>
            </a:pPr>
            <a:r>
              <a:rPr lang="tr-TR" sz="2400" b="1" u="sng" dirty="0">
                <a:latin typeface="Verdana" panose="020B0604030504040204" pitchFamily="34" charset="0"/>
                <a:ea typeface="Verdana" panose="020B0604030504040204" pitchFamily="34" charset="0"/>
                <a:cs typeface="Verdana" panose="020B0604030504040204" pitchFamily="34" charset="0"/>
              </a:rPr>
              <a:t>e-Fatura uygulamasına kayıtlı olmayan</a:t>
            </a:r>
            <a:r>
              <a:rPr lang="tr-TR" sz="2400" dirty="0">
                <a:latin typeface="Verdana" panose="020B0604030504040204" pitchFamily="34" charset="0"/>
                <a:ea typeface="Verdana" panose="020B0604030504040204" pitchFamily="34" charset="0"/>
                <a:cs typeface="Verdana" panose="020B0604030504040204" pitchFamily="34" charset="0"/>
              </a:rPr>
              <a:t> vergi mükellefleri ile vergi mükellefi olmayanlara gerçekleştirmiş olduğu mal satışları ile hizmet ifalarında ise faturayı </a:t>
            </a:r>
            <a:r>
              <a:rPr lang="tr-TR" sz="2400" b="1" u="sng" dirty="0">
                <a:latin typeface="Verdana" panose="020B0604030504040204" pitchFamily="34" charset="0"/>
                <a:ea typeface="Verdana" panose="020B0604030504040204" pitchFamily="34" charset="0"/>
                <a:cs typeface="Verdana" panose="020B0604030504040204" pitchFamily="34" charset="0"/>
              </a:rPr>
              <a:t>e-Arşiv Fatura olarak düzenlemeleri zorunludur.</a:t>
            </a:r>
          </a:p>
          <a:p>
            <a:pPr algn="just">
              <a:buFont typeface="Wingdings" panose="05000000000000000000" pitchFamily="2" charset="2"/>
              <a:buChar char="v"/>
            </a:pPr>
            <a:r>
              <a:rPr lang="tr-TR" sz="2400" b="1" u="sng" dirty="0">
                <a:latin typeface="Verdana" panose="020B0604030504040204" pitchFamily="34" charset="0"/>
                <a:ea typeface="Verdana" panose="020B0604030504040204" pitchFamily="34" charset="0"/>
                <a:cs typeface="Verdana" panose="020B0604030504040204" pitchFamily="34" charset="0"/>
              </a:rPr>
              <a:t>Alıcın talebine göre e-Arşiv Faturayı kağıt veya elektronik ortamda iletir</a:t>
            </a:r>
            <a:r>
              <a:rPr lang="tr-TR" sz="2400" dirty="0">
                <a:latin typeface="Verdana" panose="020B0604030504040204" pitchFamily="34" charset="0"/>
                <a:ea typeface="Verdana" panose="020B0604030504040204" pitchFamily="34" charset="0"/>
                <a:cs typeface="Verdana" panose="020B0604030504040204" pitchFamily="34" charset="0"/>
              </a:rPr>
              <a:t> ve düzenleyene ait nüshayı ise elektronik ortamda muhafaza ve ibraz ederler.</a:t>
            </a:r>
          </a:p>
        </p:txBody>
      </p:sp>
    </p:spTree>
    <p:extLst>
      <p:ext uri="{BB962C8B-B14F-4D97-AF65-F5344CB8AC3E}">
        <p14:creationId xmlns:p14="http://schemas.microsoft.com/office/powerpoint/2010/main" val="295424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400110"/>
          </a:xfrm>
          <a:prstGeom prst="rect">
            <a:avLst/>
          </a:prstGeom>
          <a:noFill/>
        </p:spPr>
        <p:txBody>
          <a:bodyPr wrap="square" rtlCol="0">
            <a:spAutoFit/>
          </a:bodyPr>
          <a:lstStyle/>
          <a:p>
            <a:pPr marL="320040" lvl="1" indent="0">
              <a:buNone/>
            </a:pPr>
            <a:r>
              <a:rPr lang="tr-TR" sz="2000" b="1" dirty="0">
                <a:solidFill>
                  <a:srgbClr val="003399"/>
                </a:solidFill>
                <a:latin typeface="Verdana" pitchFamily="34" charset="0"/>
                <a:ea typeface="Verdana" pitchFamily="34" charset="0"/>
                <a:cs typeface="Verdana" pitchFamily="34" charset="0"/>
              </a:rPr>
              <a:t>HANGİ VESİKALARI DÜZENLEMEM GEREKİR?</a:t>
            </a: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İçerik Yer Tutucusu 4"/>
          <p:cNvSpPr>
            <a:spLocks noGrp="1"/>
          </p:cNvSpPr>
          <p:nvPr>
            <p:ph idx="1"/>
          </p:nvPr>
        </p:nvSpPr>
        <p:spPr>
          <a:xfrm>
            <a:off x="155575" y="1080000"/>
            <a:ext cx="8808913" cy="5085304"/>
          </a:xfrm>
        </p:spPr>
        <p:style>
          <a:lnRef idx="2">
            <a:schemeClr val="dk1"/>
          </a:lnRef>
          <a:fillRef idx="1">
            <a:schemeClr val="lt1"/>
          </a:fillRef>
          <a:effectRef idx="0">
            <a:schemeClr val="dk1"/>
          </a:effectRef>
          <a:fontRef idx="minor">
            <a:schemeClr val="dk1"/>
          </a:fontRef>
        </p:style>
        <p:txBody>
          <a:bodyPr>
            <a:normAutofit/>
          </a:bodyPr>
          <a:lstStyle/>
          <a:p>
            <a:pPr marL="320040" lvl="1" indent="0">
              <a:buNone/>
            </a:pPr>
            <a:endParaRPr lang="tr-TR" sz="2000" b="1" i="1" dirty="0">
              <a:solidFill>
                <a:srgbClr val="FF0000"/>
              </a:solidFill>
              <a:latin typeface="Verdana" pitchFamily="34" charset="0"/>
              <a:ea typeface="Verdana" pitchFamily="34" charset="0"/>
              <a:cs typeface="Verdana" pitchFamily="34" charset="0"/>
            </a:endParaRPr>
          </a:p>
          <a:p>
            <a:pPr marL="891540" lvl="1" indent="-571500">
              <a:buFont typeface="Wingdings" panose="05000000000000000000" pitchFamily="2" charset="2"/>
              <a:buChar char="v"/>
            </a:pPr>
            <a:r>
              <a:rPr lang="tr-TR" sz="4000" b="1" i="1" dirty="0">
                <a:solidFill>
                  <a:schemeClr val="tx1"/>
                </a:solidFill>
                <a:latin typeface="Verdana" pitchFamily="34" charset="0"/>
                <a:ea typeface="Verdana" pitchFamily="34" charset="0"/>
                <a:cs typeface="Verdana" pitchFamily="34" charset="0"/>
              </a:rPr>
              <a:t>Fatura</a:t>
            </a:r>
          </a:p>
          <a:p>
            <a:pPr marL="891540" lvl="1" indent="-571500">
              <a:buFont typeface="Wingdings" panose="05000000000000000000" pitchFamily="2" charset="2"/>
              <a:buChar char="v"/>
            </a:pPr>
            <a:r>
              <a:rPr lang="tr-TR" sz="4000" b="1" i="1" dirty="0">
                <a:solidFill>
                  <a:schemeClr val="tx1"/>
                </a:solidFill>
                <a:latin typeface="Verdana" pitchFamily="34" charset="0"/>
                <a:ea typeface="Verdana" pitchFamily="34" charset="0"/>
                <a:cs typeface="Verdana" pitchFamily="34" charset="0"/>
              </a:rPr>
              <a:t>Sevk İrsaliyesi</a:t>
            </a:r>
          </a:p>
          <a:p>
            <a:pPr marL="891540" lvl="1" indent="-571500">
              <a:buFont typeface="Wingdings" panose="05000000000000000000" pitchFamily="2" charset="2"/>
              <a:buChar char="v"/>
            </a:pPr>
            <a:r>
              <a:rPr lang="tr-TR" sz="4000" b="1" i="1" dirty="0">
                <a:solidFill>
                  <a:schemeClr val="tx1"/>
                </a:solidFill>
                <a:latin typeface="Verdana" pitchFamily="34" charset="0"/>
                <a:ea typeface="Verdana" pitchFamily="34" charset="0"/>
                <a:cs typeface="Verdana" pitchFamily="34" charset="0"/>
              </a:rPr>
              <a:t>Müstahsil Makbuzu</a:t>
            </a:r>
          </a:p>
          <a:p>
            <a:pPr marL="891540" lvl="1" indent="-571500">
              <a:buFont typeface="Wingdings" panose="05000000000000000000" pitchFamily="2" charset="2"/>
              <a:buChar char="v"/>
            </a:pPr>
            <a:r>
              <a:rPr lang="tr-TR" sz="4000" b="1" i="1" dirty="0">
                <a:solidFill>
                  <a:schemeClr val="tx1"/>
                </a:solidFill>
                <a:latin typeface="Verdana" pitchFamily="34" charset="0"/>
                <a:ea typeface="Verdana" pitchFamily="34" charset="0"/>
                <a:cs typeface="Verdana" pitchFamily="34" charset="0"/>
              </a:rPr>
              <a:t>Gider Pusulası</a:t>
            </a:r>
          </a:p>
          <a:p>
            <a:pPr marL="320040" lvl="1" indent="0">
              <a:buNone/>
            </a:pP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20040" lvl="1" indent="0">
              <a:buNone/>
            </a:pP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20040" lvl="1" indent="0">
              <a:buNone/>
            </a:pP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457200" lvl="1" indent="0" algn="just">
              <a:buNone/>
            </a:pPr>
            <a:endParaRPr lang="tr-TR" sz="24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290501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r>
              <a:rPr lang="tr-TR" sz="3200" b="1"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endParaRPr lang="tr-TR" sz="3200" b="1" kern="0" dirty="0">
              <a:solidFill>
                <a:srgbClr val="003399"/>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a:bodyPr>
          <a:lstStyle/>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e- Arşiv fatura uygulamasına geçiş aşamasında üç farklı durum karşımıza çıkmaktadır.</a:t>
            </a:r>
          </a:p>
          <a:p>
            <a:pPr marL="0" indent="0" algn="just">
              <a:buNone/>
            </a:pPr>
            <a:endParaRPr lang="tr-TR" sz="2400" b="1" u="sng"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u="sng" dirty="0">
                <a:solidFill>
                  <a:srgbClr val="003399"/>
                </a:solidFill>
                <a:latin typeface="Verdana" panose="020B0604030504040204" pitchFamily="34" charset="0"/>
                <a:ea typeface="Verdana" panose="020B0604030504040204" pitchFamily="34" charset="0"/>
                <a:cs typeface="Verdana" panose="020B0604030504040204" pitchFamily="34" charset="0"/>
              </a:rPr>
              <a:t>1) İsteğe Bağlı Olarak Geçiş:</a:t>
            </a:r>
            <a:endParaRPr lang="tr-TR" sz="2400" u="sng"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ts val="1200"/>
              </a:spcBef>
              <a:buClr>
                <a:srgbClr val="797B7E"/>
              </a:buClr>
              <a:buNone/>
            </a:pPr>
            <a:r>
              <a:rPr lang="tr-TR" sz="2400" dirty="0"/>
              <a:t>e-Arşiv fatura uygulamasına ihtiyari olarak geçmek isterseniz dilediğiniz zaman e-Arşiv fatura uygulamasına geçebilirsiniz. e-Arşiv fatura uygulamasına geçmek için öncelikle e-Fatura uygulamasına geçmeniz gerekmektedir.</a:t>
            </a:r>
          </a:p>
          <a:p>
            <a:pPr marL="0" lvl="0" indent="0">
              <a:spcBef>
                <a:spcPts val="1200"/>
              </a:spcBef>
              <a:buClr>
                <a:srgbClr val="797B7E"/>
              </a:buClr>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9838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r>
              <a:rPr lang="tr-TR" sz="3200" b="1"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endParaRPr lang="tr-TR" sz="3200" b="1" kern="0" dirty="0">
              <a:solidFill>
                <a:srgbClr val="003399"/>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lnSpcReduction="10000"/>
          </a:bodyPr>
          <a:lstStyle/>
          <a:p>
            <a:pPr marL="0" indent="0" algn="just">
              <a:buNone/>
            </a:pPr>
            <a:r>
              <a:rPr lang="tr-TR" sz="2000" b="1" u="sng" dirty="0">
                <a:solidFill>
                  <a:srgbClr val="003399"/>
                </a:solidFill>
                <a:latin typeface="Verdana" panose="020B0604030504040204" pitchFamily="34" charset="0"/>
                <a:ea typeface="Verdana" panose="020B0604030504040204" pitchFamily="34" charset="0"/>
                <a:cs typeface="Verdana" panose="020B0604030504040204" pitchFamily="34" charset="0"/>
              </a:rPr>
              <a:t>2) Zorunlu Geçiş:</a:t>
            </a:r>
            <a:endParaRPr lang="tr-TR" sz="2000" u="sng"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lvl="0" algn="just">
              <a:spcBef>
                <a:spcPts val="1200"/>
              </a:spcBef>
              <a:buClr>
                <a:srgbClr val="797B7E"/>
              </a:buClr>
              <a:buFont typeface="Wingdings" panose="05000000000000000000" pitchFamily="2" charset="2"/>
              <a:buChar char="v"/>
            </a:pPr>
            <a:r>
              <a:rPr lang="tr-TR" sz="2400" b="1" dirty="0"/>
              <a:t>e-Fatura uygulamasına zorunlu veya gönüllü olarak dâhil olan mükellefler e-Arşiv fatura uygulamasına dahil olmak zorundalar.</a:t>
            </a:r>
          </a:p>
          <a:p>
            <a:pPr lvl="0">
              <a:spcBef>
                <a:spcPts val="1200"/>
              </a:spcBef>
              <a:buClr>
                <a:srgbClr val="797B7E"/>
              </a:buClr>
              <a:buFont typeface="Wingdings" panose="05000000000000000000" pitchFamily="2" charset="2"/>
              <a:buChar char="v"/>
            </a:pPr>
            <a:endParaRPr lang="tr-TR" sz="2400" b="1" dirty="0"/>
          </a:p>
          <a:p>
            <a:pPr lvl="0">
              <a:spcBef>
                <a:spcPts val="1200"/>
              </a:spcBef>
              <a:buClr>
                <a:srgbClr val="797B7E"/>
              </a:buClr>
              <a:buFont typeface="Wingdings" panose="05000000000000000000" pitchFamily="2" charset="2"/>
              <a:buChar char="v"/>
            </a:pPr>
            <a:endParaRPr lang="tr-TR" sz="2400" b="1" dirty="0"/>
          </a:p>
          <a:p>
            <a:pPr lvl="0">
              <a:spcBef>
                <a:spcPts val="1200"/>
              </a:spcBef>
              <a:buClr>
                <a:srgbClr val="797B7E"/>
              </a:buClr>
              <a:buFont typeface="Wingdings" panose="05000000000000000000" pitchFamily="2" charset="2"/>
              <a:buChar char="v"/>
            </a:pPr>
            <a:endParaRPr lang="tr-TR" sz="2400" b="1" dirty="0"/>
          </a:p>
          <a:p>
            <a:pPr lvl="0">
              <a:spcBef>
                <a:spcPts val="1200"/>
              </a:spcBef>
              <a:buClr>
                <a:srgbClr val="797B7E"/>
              </a:buClr>
              <a:buFont typeface="Wingdings" panose="05000000000000000000" pitchFamily="2" charset="2"/>
              <a:buChar char="v"/>
            </a:pPr>
            <a:endParaRPr lang="tr-TR" sz="2400" b="1" dirty="0"/>
          </a:p>
          <a:p>
            <a:pPr marL="0" lvl="0" indent="0">
              <a:spcBef>
                <a:spcPts val="1200"/>
              </a:spcBef>
              <a:buClr>
                <a:srgbClr val="797B7E"/>
              </a:buClr>
              <a:buNone/>
            </a:pPr>
            <a:endParaRPr lang="tr-TR" sz="2400" b="1" dirty="0"/>
          </a:p>
          <a:p>
            <a:pPr marL="0" lvl="0" indent="0">
              <a:spcBef>
                <a:spcPts val="1200"/>
              </a:spcBef>
              <a:buClr>
                <a:srgbClr val="797B7E"/>
              </a:buClr>
              <a:buNone/>
            </a:pPr>
            <a:endParaRPr lang="tr-TR" sz="2400" b="1" dirty="0"/>
          </a:p>
          <a:p>
            <a:pPr lvl="0" algn="just">
              <a:spcBef>
                <a:spcPts val="1200"/>
              </a:spcBef>
              <a:buClr>
                <a:srgbClr val="797B7E"/>
              </a:buClr>
              <a:buFont typeface="Wingdings" panose="05000000000000000000" pitchFamily="2" charset="2"/>
              <a:buChar char="v"/>
            </a:pPr>
            <a:r>
              <a:rPr lang="tr-TR" sz="2400" b="1" dirty="0"/>
              <a:t>Aracı hizmet sağlayıcıları, internet ortamında ilan yayınlayanlar ile internet reklamcılığı hizmet aracıları da e-Arşiv fatura uygulamasına dahil olmak zorundalar.</a:t>
            </a: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975721194"/>
              </p:ext>
            </p:extLst>
          </p:nvPr>
        </p:nvGraphicFramePr>
        <p:xfrm>
          <a:off x="395536" y="2348880"/>
          <a:ext cx="8208912" cy="2926080"/>
        </p:xfrm>
        <a:graphic>
          <a:graphicData uri="http://schemas.openxmlformats.org/drawingml/2006/table">
            <a:tbl>
              <a:tblPr firstRow="1" bandRow="1">
                <a:tableStyleId>{5C22544A-7EE6-4342-B048-85BDC9FD1C3A}</a:tableStyleId>
              </a:tblPr>
              <a:tblGrid>
                <a:gridCol w="8208912">
                  <a:extLst>
                    <a:ext uri="{9D8B030D-6E8A-4147-A177-3AD203B41FA5}">
                      <a16:colId xmlns="" xmlns:a16="http://schemas.microsoft.com/office/drawing/2014/main" val="20000"/>
                    </a:ext>
                  </a:extLst>
                </a:gridCol>
              </a:tblGrid>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Komisyoncu veya tüccar olarak sebze ve meyve ticaretiyle iştigal eden mükellefler </a:t>
                      </a:r>
                      <a:r>
                        <a:rPr lang="tr-TR" sz="1800" b="1"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1/1/2020 tarihine kadar </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tr-TR" sz="1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2020 veya müteakip hesap dönemlerinden itibaren bu paragrafta belirtilen işler ile iştigal etmek üzere işe başlayacak mükellefler ise işe başlama tarihinden itibaren </a:t>
                      </a:r>
                      <a:r>
                        <a:rPr lang="tr-TR" sz="1800" b="1"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 ay içinde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tr-TR" sz="2000" b="1"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e–Fatura ve e–Arşiv Fatura için </a:t>
                      </a:r>
                      <a:r>
                        <a:rPr lang="tr-TR" sz="20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başvurularını ve fiili geçiş hazırlıklarını tamamlayarak </a:t>
                      </a:r>
                      <a:r>
                        <a:rPr lang="tr-TR" sz="2000" b="1"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e–Fatura ve e–Arşiv Fatura </a:t>
                      </a:r>
                      <a:r>
                        <a:rPr lang="tr-TR" sz="20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uygulamasına geçmek zorundadır.</a:t>
                      </a:r>
                    </a:p>
                    <a:p>
                      <a:endParaRPr lang="tr-TR"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192017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r>
              <a:rPr lang="tr-TR" sz="3200" b="1"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endParaRPr lang="tr-TR" sz="3200" b="1" kern="0" dirty="0">
              <a:solidFill>
                <a:srgbClr val="003399"/>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lnSpcReduction="10000"/>
          </a:bodyPr>
          <a:lstStyle/>
          <a:p>
            <a:pPr marL="0" indent="0" algn="just">
              <a:spcBef>
                <a:spcPts val="1200"/>
              </a:spcBef>
              <a:buClr>
                <a:srgbClr val="797B7E"/>
              </a:buClr>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3) Düzenledikleri faturanın haddi nedeniyle ilgili faturayı </a:t>
            </a:r>
            <a:r>
              <a:rPr lang="tr-TR" sz="2000" b="1" u="sng"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 olarak düzenlemek zorunda olan mükellefler.</a:t>
            </a:r>
            <a:endParaRPr lang="tr-TR" sz="2000" b="1" u="sng"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tr-TR" sz="2400" dirty="0"/>
              <a:t>Bu gruptaki mükellefler e-arşiv fatura uygulamasına dahil olmak zorunda değillerdir.</a:t>
            </a:r>
          </a:p>
          <a:p>
            <a:pPr algn="just">
              <a:buFont typeface="Wingdings" panose="05000000000000000000" pitchFamily="2" charset="2"/>
              <a:buChar char="v"/>
            </a:pPr>
            <a:r>
              <a:rPr lang="tr-TR" sz="2400" dirty="0"/>
              <a:t>Ancak düzenlenecek faturaların, vergiler dahil toplam tutarının 30 Bin TL’yi (</a:t>
            </a:r>
            <a:r>
              <a:rPr lang="tr-TR" sz="2400" b="1" u="sng" dirty="0"/>
              <a:t>vergi mükelleflerine düzenlenenler açısından vergiler dahil toplam tutarı 5.000 TL’yi</a:t>
            </a:r>
            <a:r>
              <a:rPr lang="tr-TR" sz="2400" dirty="0"/>
              <a:t>) aşması nedeniyle söz konusu</a:t>
            </a:r>
            <a:r>
              <a:rPr lang="tr-TR" sz="2400" b="1" dirty="0"/>
              <a:t> </a:t>
            </a:r>
            <a:r>
              <a:rPr lang="tr-TR" sz="2400" dirty="0"/>
              <a:t>faturaların, “</a:t>
            </a:r>
            <a:r>
              <a:rPr lang="tr-TR" sz="2400" b="1" u="sng" dirty="0"/>
              <a:t>e-Arşiv Fatura” olarak Başkanlıkça sunulan e-Belge düzenleme portali üzerinden düzenlenmesi zorunludur</a:t>
            </a:r>
            <a:r>
              <a:rPr lang="tr-TR" sz="2400" dirty="0"/>
              <a:t>.</a:t>
            </a:r>
          </a:p>
          <a:p>
            <a:pPr algn="just">
              <a:buFont typeface="Wingdings" panose="05000000000000000000" pitchFamily="2" charset="2"/>
              <a:buChar char="v"/>
            </a:pPr>
            <a:r>
              <a:rPr lang="tr-TR" sz="2400" dirty="0"/>
              <a:t>Bu mükellefler söz konusu faturaları GİB PORTAL üzerinden düzenlediklerinden dolayı </a:t>
            </a:r>
            <a:r>
              <a:rPr lang="tr-TR" sz="2400" b="1" u="sng" dirty="0"/>
              <a:t>mali mühür almalarına gerek yoktur</a:t>
            </a:r>
            <a:r>
              <a:rPr lang="tr-TR" sz="2400" dirty="0"/>
              <a:t>.</a:t>
            </a:r>
          </a:p>
          <a:p>
            <a:pPr algn="just">
              <a:buFont typeface="Wingdings" panose="05000000000000000000" pitchFamily="2" charset="2"/>
              <a:buChar char="v"/>
            </a:pPr>
            <a:r>
              <a:rPr lang="tr-TR" sz="2400" dirty="0"/>
              <a:t>Düzenlenecek faturaların </a:t>
            </a:r>
            <a:r>
              <a:rPr lang="tr-TR" sz="2400" b="1" u="sng" dirty="0"/>
              <a:t>yukarıda belirtilen haddin altında olması durumunda söz konusu faturalar kağıt ortamında düzenlenecektir</a:t>
            </a:r>
            <a:r>
              <a:rPr lang="tr-TR" sz="2400" dirty="0"/>
              <a:t>.</a:t>
            </a:r>
          </a:p>
          <a:p>
            <a:pPr marL="0" lvl="0" indent="0">
              <a:spcBef>
                <a:spcPts val="1200"/>
              </a:spcBef>
              <a:buClr>
                <a:srgbClr val="797B7E"/>
              </a:buClr>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8912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r>
              <a:rPr lang="tr-TR" sz="3200" b="1"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endParaRPr lang="tr-TR" sz="3200" b="1" kern="0" dirty="0">
              <a:solidFill>
                <a:srgbClr val="003399"/>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fontScale="92500" lnSpcReduction="20000"/>
          </a:bodyPr>
          <a:lstStyle/>
          <a:p>
            <a:pPr marL="0" indent="0">
              <a:buNone/>
            </a:pPr>
            <a:r>
              <a:rPr lang="tr-TR" sz="2400" b="1" u="sng" cap="all"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faturanın E-faturadan farkı nedir?</a:t>
            </a:r>
          </a:p>
          <a:p>
            <a:pPr marL="0" indent="0">
              <a:buNone/>
            </a:pPr>
            <a:r>
              <a:rPr lang="tr-TR" sz="2600" b="1" u="sng" dirty="0">
                <a:solidFill>
                  <a:srgbClr val="003399"/>
                </a:solidFill>
                <a:latin typeface="Verdana" panose="020B0604030504040204" pitchFamily="34" charset="0"/>
                <a:ea typeface="Verdana" panose="020B0604030504040204" pitchFamily="34" charset="0"/>
                <a:cs typeface="Verdana" panose="020B0604030504040204" pitchFamily="34" charset="0"/>
              </a:rPr>
              <a:t>e-Fatura:</a:t>
            </a:r>
            <a:endParaRPr lang="tr-TR" sz="2600" b="1" u="sng"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tr-TR" sz="2400" b="1" dirty="0">
                <a:latin typeface="Verdana" panose="020B0604030504040204" pitchFamily="34" charset="0"/>
                <a:ea typeface="Verdana" panose="020B0604030504040204" pitchFamily="34" charset="0"/>
                <a:cs typeface="Verdana" panose="020B0604030504040204" pitchFamily="34" charset="0"/>
              </a:rPr>
              <a:t>e-Fatura, kurumlar arası </a:t>
            </a:r>
            <a:r>
              <a:rPr lang="tr-TR" sz="2400" b="1" dirty="0" err="1">
                <a:latin typeface="Verdana" panose="020B0604030504040204" pitchFamily="34" charset="0"/>
                <a:ea typeface="Verdana" panose="020B0604030504040204" pitchFamily="34" charset="0"/>
                <a:cs typeface="Verdana" panose="020B0604030504040204" pitchFamily="34" charset="0"/>
              </a:rPr>
              <a:t>faturalaşma</a:t>
            </a:r>
            <a:r>
              <a:rPr lang="tr-TR" sz="2400" b="1" dirty="0">
                <a:latin typeface="Verdana" panose="020B0604030504040204" pitchFamily="34" charset="0"/>
                <a:ea typeface="Verdana" panose="020B0604030504040204" pitchFamily="34" charset="0"/>
                <a:cs typeface="Verdana" panose="020B0604030504040204" pitchFamily="34" charset="0"/>
              </a:rPr>
              <a:t> sürecini kapsar.</a:t>
            </a:r>
          </a:p>
          <a:p>
            <a:pPr algn="just">
              <a:buFont typeface="Wingdings" panose="05000000000000000000" pitchFamily="2" charset="2"/>
              <a:buChar char="v"/>
            </a:pPr>
            <a:r>
              <a:rPr lang="tr-TR" sz="2400" b="1" dirty="0">
                <a:latin typeface="Verdana" panose="020B0604030504040204" pitchFamily="34" charset="0"/>
                <a:ea typeface="Verdana" panose="020B0604030504040204" pitchFamily="34" charset="0"/>
                <a:cs typeface="Verdana" panose="020B0604030504040204" pitchFamily="34" charset="0"/>
              </a:rPr>
              <a:t>e-Fatura uygulamasına kayıtlı taraflarca kullanılabilir.</a:t>
            </a:r>
          </a:p>
          <a:p>
            <a:pPr algn="just">
              <a:buFont typeface="Wingdings" panose="05000000000000000000" pitchFamily="2" charset="2"/>
              <a:buChar char="v"/>
            </a:pPr>
            <a:r>
              <a:rPr lang="tr-TR" sz="2400" b="1" dirty="0">
                <a:latin typeface="Verdana" panose="020B0604030504040204" pitchFamily="34" charset="0"/>
                <a:ea typeface="Verdana" panose="020B0604030504040204" pitchFamily="34" charset="0"/>
                <a:cs typeface="Verdana" panose="020B0604030504040204" pitchFamily="34" charset="0"/>
              </a:rPr>
              <a:t>e-Fatura akışında tüm faturalar GİB tarafından bir ön kontrole tabi tutulur.</a:t>
            </a:r>
          </a:p>
          <a:p>
            <a:pPr algn="just">
              <a:buFont typeface="Wingdings" panose="05000000000000000000" pitchFamily="2" charset="2"/>
              <a:buChar char="v"/>
            </a:pPr>
            <a:r>
              <a:rPr lang="tr-TR" sz="2400" b="1" dirty="0">
                <a:latin typeface="Verdana" panose="020B0604030504040204" pitchFamily="34" charset="0"/>
                <a:ea typeface="Verdana" panose="020B0604030504040204" pitchFamily="34" charset="0"/>
                <a:cs typeface="Verdana" panose="020B0604030504040204" pitchFamily="34" charset="0"/>
              </a:rPr>
              <a:t>e-Fatura uygulamasında, fatura gönderim sürecinde yapısal bir sorun olduğunda alıcısına iletilmeden satıcıya fatura geri gönderilir. Hatalar düzeltildikten sonra alıcısına daha sağlıklı bir fatura gönderilmesi sağlanır.</a:t>
            </a:r>
          </a:p>
          <a:p>
            <a:pPr algn="just">
              <a:buFont typeface="Wingdings" panose="05000000000000000000" pitchFamily="2" charset="2"/>
              <a:buChar char="v"/>
            </a:pPr>
            <a:r>
              <a:rPr lang="tr-TR" sz="2400" b="1" dirty="0">
                <a:latin typeface="Verdana" panose="020B0604030504040204" pitchFamily="34" charset="0"/>
                <a:ea typeface="Verdana" panose="020B0604030504040204" pitchFamily="34" charset="0"/>
                <a:cs typeface="Verdana" panose="020B0604030504040204" pitchFamily="34" charset="0"/>
              </a:rPr>
              <a:t>e-Fatura uygulamasında, fatura alımında </a:t>
            </a:r>
            <a:r>
              <a:rPr lang="tr-TR" sz="2400" b="1" dirty="0" err="1">
                <a:latin typeface="Verdana" panose="020B0604030504040204" pitchFamily="34" charset="0"/>
                <a:ea typeface="Verdana" panose="020B0604030504040204" pitchFamily="34" charset="0"/>
                <a:cs typeface="Verdana" panose="020B0604030504040204" pitchFamily="34" charset="0"/>
              </a:rPr>
              <a:t>red</a:t>
            </a:r>
            <a:r>
              <a:rPr lang="tr-TR" sz="2400" b="1" dirty="0">
                <a:latin typeface="Verdana" panose="020B0604030504040204" pitchFamily="34" charset="0"/>
                <a:ea typeface="Verdana" panose="020B0604030504040204" pitchFamily="34" charset="0"/>
                <a:cs typeface="Verdana" panose="020B0604030504040204" pitchFamily="34" charset="0"/>
              </a:rPr>
              <a:t> süreçleri de GİB merkezi platformu üzerinden yürütülür ve her aşama durum mesajları ile anlık sorgulanabilir.</a:t>
            </a:r>
          </a:p>
          <a:p>
            <a:pPr marL="0" lvl="0" indent="0">
              <a:spcBef>
                <a:spcPts val="1200"/>
              </a:spcBef>
              <a:buClr>
                <a:srgbClr val="797B7E"/>
              </a:buClr>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114066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r>
              <a:rPr lang="tr-TR" sz="3200" b="1"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endParaRPr lang="tr-TR" sz="3200" b="1" kern="0" dirty="0">
              <a:solidFill>
                <a:srgbClr val="003399"/>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fontScale="92500" lnSpcReduction="10000"/>
          </a:bodyPr>
          <a:lstStyle/>
          <a:p>
            <a:pPr marL="0" indent="0">
              <a:buNone/>
            </a:pPr>
            <a:r>
              <a:rPr lang="tr-TR" sz="2400" b="1" u="sng" cap="all"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faturanın E-faturadan farkı nedir?</a:t>
            </a:r>
          </a:p>
          <a:p>
            <a:pPr marL="0" indent="0" fontAlgn="base">
              <a:buNone/>
            </a:pPr>
            <a:r>
              <a:rPr lang="tr-TR" sz="2400" b="1" u="sng"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p>
          <a:p>
            <a:pPr lvl="0" algn="just" fontAlgn="base">
              <a:buFont typeface="Wingdings" panose="05000000000000000000" pitchFamily="2" charset="2"/>
              <a:buChar char="v"/>
            </a:pPr>
            <a:r>
              <a:rPr lang="tr-TR" sz="2400" b="1" dirty="0">
                <a:latin typeface="Verdana" panose="020B0604030504040204" pitchFamily="34" charset="0"/>
                <a:ea typeface="Verdana" panose="020B0604030504040204" pitchFamily="34" charset="0"/>
                <a:cs typeface="Verdana" panose="020B0604030504040204" pitchFamily="34" charset="0"/>
              </a:rPr>
              <a:t>e-Arşiv fatura, e-fatura sistemine dahil olmayan şirketler veya son kullanıcılara elektronik ortamda fatura gönderilmesini sağlayan elektronik fatura türüdür.</a:t>
            </a:r>
          </a:p>
          <a:p>
            <a:pPr lvl="0" algn="just" fontAlgn="base">
              <a:buFont typeface="Wingdings" panose="05000000000000000000" pitchFamily="2" charset="2"/>
              <a:buChar char="v"/>
            </a:pPr>
            <a:r>
              <a:rPr lang="tr-TR" sz="2400" b="1" dirty="0">
                <a:latin typeface="Verdana" panose="020B0604030504040204" pitchFamily="34" charset="0"/>
                <a:ea typeface="Verdana" panose="020B0604030504040204" pitchFamily="34" charset="0"/>
                <a:cs typeface="Verdana" panose="020B0604030504040204" pitchFamily="34" charset="0"/>
              </a:rPr>
              <a:t>Öncelikle, cirosu belirli bir tutarın üzerinde bulunan e-ticaret sitelerine zorunlu tutulmuştur.</a:t>
            </a:r>
          </a:p>
          <a:p>
            <a:pPr lvl="0" algn="just" fontAlgn="base">
              <a:buFont typeface="Wingdings" panose="05000000000000000000" pitchFamily="2" charset="2"/>
              <a:buChar char="v"/>
            </a:pPr>
            <a:r>
              <a:rPr lang="tr-TR" sz="2400" b="1" dirty="0">
                <a:latin typeface="Verdana" panose="020B0604030504040204" pitchFamily="34" charset="0"/>
                <a:ea typeface="Verdana" panose="020B0604030504040204" pitchFamily="34" charset="0"/>
                <a:cs typeface="Verdana" panose="020B0604030504040204" pitchFamily="34" charset="0"/>
              </a:rPr>
              <a:t>İsteyen her firma e-arşiv fatura da kullanabilir ancak e-arşiv fatura kullanabilmek için öncelikle e-fatura sistemine dahil olunmalıdır.</a:t>
            </a:r>
          </a:p>
          <a:p>
            <a:pPr lvl="0" algn="just" fontAlgn="base">
              <a:buFont typeface="Wingdings" panose="05000000000000000000" pitchFamily="2" charset="2"/>
              <a:buChar char="v"/>
            </a:pPr>
            <a:r>
              <a:rPr lang="tr-TR" sz="2400" b="1" dirty="0">
                <a:latin typeface="Verdana" panose="020B0604030504040204" pitchFamily="34" charset="0"/>
                <a:ea typeface="Verdana" panose="020B0604030504040204" pitchFamily="34" charset="0"/>
                <a:cs typeface="Verdana" panose="020B0604030504040204" pitchFamily="34" charset="0"/>
              </a:rPr>
              <a:t>Gelir İdaresi Başkanlığı’na e-arşiv faturaların raporlaması yapılır. Genellikle bu hizmet, e-arşiv fatura hizmetini sağlayan çözüm ortağı tarafından yerine getirilir.</a:t>
            </a:r>
          </a:p>
          <a:p>
            <a:pPr marL="0" indent="0">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buClr>
                <a:srgbClr val="797B7E"/>
              </a:buClr>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74780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r>
              <a:rPr lang="tr-TR" sz="3200" b="1"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endParaRPr lang="tr-TR" sz="3200" b="1" kern="0" dirty="0">
              <a:solidFill>
                <a:srgbClr val="003399"/>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lnSpcReduction="10000"/>
          </a:bodyPr>
          <a:lstStyle/>
          <a:p>
            <a:pPr marL="0" indent="0">
              <a:buNone/>
            </a:pPr>
            <a:r>
              <a:rPr lang="tr-TR" sz="2400" b="1" u="sng" cap="all"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faturanın E-faturadan farkı nedir?</a:t>
            </a:r>
            <a:endParaRPr lang="tr-TR" sz="2400" u="sng"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just" fontAlgn="base">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e-Fatura ile birlikte e-Arşiv Fatura uygulamasına geçişteki temel motivasyon ise kağıt faturayı tamamen ortadan kaldırmaya dayanıyor. e-Fatura uygulamasında sadece e-Fatura kayıtlı kullanıcılarına e-fatura düzenlenebilirken; e-Arşiv Fatura uygulaması bu kapsama dahil olmayan tüm mükellefleri kapsıyor.</a:t>
            </a:r>
          </a:p>
          <a:p>
            <a:pPr marL="0" indent="0" fontAlgn="base">
              <a:buNone/>
            </a:pPr>
            <a:r>
              <a:rPr lang="tr-TR" sz="2400" b="1" u="sng"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 düzenlenebilecek durumlar;</a:t>
            </a:r>
          </a:p>
          <a:p>
            <a:pPr algn="just" fontAlgn="base">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e-Fatura uygulamasına kayıtlı olmayan vergi mükellefleri ile olan ticari ilişkiler</a:t>
            </a:r>
          </a:p>
          <a:p>
            <a:pPr algn="just" fontAlgn="base">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Nihai tüketicilere yapılan satışlar</a:t>
            </a:r>
          </a:p>
          <a:p>
            <a:pPr algn="just" fontAlgn="base">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Kamuya düzenlenen faturalar</a:t>
            </a:r>
          </a:p>
          <a:p>
            <a:pPr marL="0" indent="0">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buClr>
                <a:srgbClr val="797B7E"/>
              </a:buClr>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0418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r>
              <a:rPr lang="tr-TR" sz="3200" b="1"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endParaRPr lang="tr-TR" sz="3200" b="1" kern="0" dirty="0">
              <a:solidFill>
                <a:srgbClr val="003399"/>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lnSpcReduction="10000"/>
          </a:bodyPr>
          <a:lstStyle/>
          <a:p>
            <a:pPr marL="0" indent="0">
              <a:buNone/>
            </a:pPr>
            <a:r>
              <a:rPr lang="tr-TR" sz="2400" b="1" u="sng" cap="all" dirty="0">
                <a:solidFill>
                  <a:srgbClr val="003399"/>
                </a:solidFill>
                <a:latin typeface="+mj-lt"/>
                <a:ea typeface="Verdana" panose="020B0604030504040204" pitchFamily="34" charset="0"/>
                <a:cs typeface="Verdana" panose="020B0604030504040204" pitchFamily="34" charset="0"/>
              </a:rPr>
              <a:t>E-Arşiv faturanın E-faturadan farkı nedir?</a:t>
            </a:r>
            <a:endParaRPr lang="tr-TR" sz="2400" u="sng" cap="all" dirty="0">
              <a:solidFill>
                <a:srgbClr val="003399"/>
              </a:solidFill>
              <a:latin typeface="+mj-lt"/>
              <a:ea typeface="Verdana" panose="020B0604030504040204" pitchFamily="34" charset="0"/>
              <a:cs typeface="Verdana" panose="020B0604030504040204" pitchFamily="34" charset="0"/>
            </a:endParaRP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Böylece e-Fatura ile kapsanamayan tüm </a:t>
            </a:r>
            <a:r>
              <a:rPr lang="tr-TR" sz="2400" dirty="0" err="1">
                <a:latin typeface="Verdana" panose="020B0604030504040204" pitchFamily="34" charset="0"/>
                <a:ea typeface="Verdana" panose="020B0604030504040204" pitchFamily="34" charset="0"/>
                <a:cs typeface="Verdana" panose="020B0604030504040204" pitchFamily="34" charset="0"/>
              </a:rPr>
              <a:t>faturalaşma</a:t>
            </a:r>
            <a:r>
              <a:rPr lang="tr-TR" sz="2400" dirty="0">
                <a:latin typeface="Verdana" panose="020B0604030504040204" pitchFamily="34" charset="0"/>
                <a:ea typeface="Verdana" panose="020B0604030504040204" pitchFamily="34" charset="0"/>
                <a:cs typeface="Verdana" panose="020B0604030504040204" pitchFamily="34" charset="0"/>
              </a:rPr>
              <a:t> süreçleri de e-Arşiv Fatura ile firmanın elektronik faturalar havuzuna dahil ediliyor.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Sonuç olarak da e-Fatura ve e-Arşiv Fatura kullanıcısı bir firma tüm </a:t>
            </a:r>
            <a:r>
              <a:rPr lang="tr-TR" sz="2400" dirty="0" err="1">
                <a:latin typeface="Verdana" panose="020B0604030504040204" pitchFamily="34" charset="0"/>
                <a:ea typeface="Verdana" panose="020B0604030504040204" pitchFamily="34" charset="0"/>
                <a:cs typeface="Verdana" panose="020B0604030504040204" pitchFamily="34" charset="0"/>
              </a:rPr>
              <a:t>faturalaşma</a:t>
            </a:r>
            <a:r>
              <a:rPr lang="tr-TR" sz="2400" dirty="0">
                <a:latin typeface="Verdana" panose="020B0604030504040204" pitchFamily="34" charset="0"/>
                <a:ea typeface="Verdana" panose="020B0604030504040204" pitchFamily="34" charset="0"/>
                <a:cs typeface="Verdana" panose="020B0604030504040204" pitchFamily="34" charset="0"/>
              </a:rPr>
              <a:t> süreçlerini elektronik ortama taşıyarak, kağıt fatura yönetim ve arşivleme yükünden tamamen kurtulabiliyor.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Aynı zamanda firmanın düzenlediği faturalarını tek bir noktadan yönetebilmesine imkan sağlıyor.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e-Arşiv Fatura ile matbu fatura düzenleme yükü ile birlikte, e-arşiv faturanın çıktısının irsaliye yerine kullanılabilmesi sayesinde matbu irsaliye yükü de ortadan kalkmış oluyor.</a:t>
            </a:r>
          </a:p>
          <a:p>
            <a:pPr marL="0" indent="0">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1200"/>
              </a:spcBef>
              <a:buClr>
                <a:srgbClr val="797B7E"/>
              </a:buClr>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3088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8" name="Metin kutusu 7"/>
          <p:cNvSpPr txBox="1"/>
          <p:nvPr/>
        </p:nvSpPr>
        <p:spPr>
          <a:xfrm>
            <a:off x="-26902" y="137730"/>
            <a:ext cx="7140433" cy="1077218"/>
          </a:xfrm>
          <a:prstGeom prst="rect">
            <a:avLst/>
          </a:prstGeom>
          <a:noFill/>
        </p:spPr>
        <p:txBody>
          <a:bodyPr wrap="square" rtlCol="0">
            <a:spAutoFit/>
          </a:bodyPr>
          <a:lstStyle/>
          <a:p>
            <a:pPr lvl="0">
              <a:spcBef>
                <a:spcPct val="0"/>
              </a:spcBef>
            </a:pPr>
            <a:r>
              <a:rPr lang="tr-TR" sz="3200" b="1"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a:t>
            </a:r>
            <a:endParaRPr lang="tr-TR" sz="3200" b="1" kern="0" dirty="0">
              <a:solidFill>
                <a:srgbClr val="003399"/>
              </a:solidFill>
            </a:endParaRPr>
          </a:p>
          <a:p>
            <a:pPr>
              <a:spcBef>
                <a:spcPct val="0"/>
              </a:spcBef>
            </a:pPr>
            <a:endParaRPr lang="tr-TR" sz="3200" b="1" kern="0" dirty="0">
              <a:solidFill>
                <a:prstClr val="white"/>
              </a:solidFill>
            </a:endParaRPr>
          </a:p>
        </p:txBody>
      </p:sp>
      <p:sp>
        <p:nvSpPr>
          <p:cNvPr id="9" name="İçerik Yer Tutucusu 2"/>
          <p:cNvSpPr>
            <a:spLocks noGrp="1"/>
          </p:cNvSpPr>
          <p:nvPr>
            <p:ph idx="1"/>
          </p:nvPr>
        </p:nvSpPr>
        <p:spPr>
          <a:xfrm>
            <a:off x="35496" y="1214949"/>
            <a:ext cx="8686800" cy="5454412"/>
          </a:xfrm>
        </p:spPr>
        <p:txBody>
          <a:bodyPr>
            <a:normAutofit fontScale="85000" lnSpcReduction="20000"/>
          </a:bodyPr>
          <a:lstStyle/>
          <a:p>
            <a:pPr marL="0" indent="0">
              <a:buNone/>
            </a:pPr>
            <a:r>
              <a:rPr lang="tr-TR" sz="2000" b="1" u="sng" cap="all" dirty="0">
                <a:solidFill>
                  <a:srgbClr val="003399"/>
                </a:solidFill>
                <a:latin typeface="Verdana" panose="020B0604030504040204" pitchFamily="34" charset="0"/>
                <a:ea typeface="Verdana" panose="020B0604030504040204" pitchFamily="34" charset="0"/>
                <a:cs typeface="Verdana" panose="020B0604030504040204" pitchFamily="34" charset="0"/>
              </a:rPr>
              <a:t>e-Fatura mükelleflerine e-Arşiv fatura kesilir mi?</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e-Fatura kullanıcısı olan mükelleflere kesilecek fatura, tebliğ gereği e-Fatura olmalıdır. e-Fatura kullanıcısı olan birine düzenlenen e-Arşiv faturası, e-Faturanın yerini tutamayacağı gibi geçerli de sayılamaz.</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Böyle bir durumla alıcı olarak karşılaşırsan karşı taraftan e-Arşiv faturayı iptal edip e-Fatura düzenlemelerini talep edebilirsin.</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Eğer sen bir e-Fatura mükellefi müşterine e-Arşiv düzenlemişsen, senin bu belgeyi iptal edip e-Fatura düzenlemen gerekir.</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Eğer yanlışlıkla düzenlenen e-Arşiv ya da matbu fatura kayıtlara alınmış ve KDV Beyannamesi’ne konu </a:t>
            </a:r>
            <a:r>
              <a:rPr lang="tr-TR" sz="2400" b="1" u="sng" dirty="0">
                <a:latin typeface="Verdana" panose="020B0604030504040204" pitchFamily="34" charset="0"/>
                <a:ea typeface="Verdana" panose="020B0604030504040204" pitchFamily="34" charset="0"/>
                <a:cs typeface="Verdana" panose="020B0604030504040204" pitchFamily="34" charset="0"/>
              </a:rPr>
              <a:t>edilmişse iptali söz konusu olamaz. </a:t>
            </a:r>
            <a:r>
              <a:rPr lang="tr-TR" sz="2400" dirty="0">
                <a:latin typeface="Verdana" panose="020B0604030504040204" pitchFamily="34" charset="0"/>
                <a:ea typeface="Verdana" panose="020B0604030504040204" pitchFamily="34" charset="0"/>
                <a:cs typeface="Verdana" panose="020B0604030504040204" pitchFamily="34" charset="0"/>
              </a:rPr>
              <a:t>Bu durum VUK gereği hem cezai uygulama gerektirir hem de mal teslimi ya da hizmeti gerçekleşmişse KDV’yi doğurur.</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Diğer yandan, e-Arşiv düzenlenmiş olsa bile eğer mal ya da hizmetin tesliminden itibaren 7 gün içerisinde e-Faturanın da düzenlenmesi gerekir. Eğer bu süre içinde e-Fatura düzenlenmezse ilgili tarafa usulsüzlük cezası kesilir.</a:t>
            </a:r>
          </a:p>
          <a:p>
            <a:pPr algn="just">
              <a:buFont typeface="Wingdings" panose="05000000000000000000" pitchFamily="2" charset="2"/>
              <a:buChar char="v"/>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spcBef>
                <a:spcPts val="1200"/>
              </a:spcBef>
              <a:buClr>
                <a:srgbClr val="797B7E"/>
              </a:buClr>
              <a:buFont typeface="Wingdings" panose="05000000000000000000" pitchFamily="2" charset="2"/>
              <a:buChar char="v"/>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6265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b="1" dirty="0">
              <a:solidFill>
                <a:srgbClr val="712629"/>
              </a:solidFill>
            </a:endParaRPr>
          </a:p>
          <a:p>
            <a:pPr>
              <a:buClr>
                <a:srgbClr val="F0A22E"/>
              </a:buClr>
            </a:pPr>
            <a:endParaRPr lang="tr-TR" dirty="0">
              <a:solidFill>
                <a:prstClr val="black">
                  <a:lumMod val="65000"/>
                  <a:lumOff val="35000"/>
                </a:prstClr>
              </a:solidFill>
            </a:endParaRPr>
          </a:p>
        </p:txBody>
      </p:sp>
      <p:sp>
        <p:nvSpPr>
          <p:cNvPr id="7" name="İçerik Yer Tutucusu 2"/>
          <p:cNvSpPr txBox="1">
            <a:spLocks/>
          </p:cNvSpPr>
          <p:nvPr/>
        </p:nvSpPr>
        <p:spPr>
          <a:xfrm>
            <a:off x="3241761" y="1276145"/>
            <a:ext cx="3096345" cy="160822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F0A22E"/>
              </a:buClr>
              <a:buFont typeface="Arial" pitchFamily="34" charset="0"/>
              <a:buNone/>
            </a:pPr>
            <a:endParaRPr lang="tr-TR" dirty="0">
              <a:solidFill>
                <a:prstClr val="black">
                  <a:lumMod val="65000"/>
                  <a:lumOff val="35000"/>
                </a:prstClr>
              </a:solidFill>
            </a:endParaRPr>
          </a:p>
        </p:txBody>
      </p:sp>
      <p:sp>
        <p:nvSpPr>
          <p:cNvPr id="12" name="İçerik Yer Tutucusu 2"/>
          <p:cNvSpPr txBox="1">
            <a:spLocks/>
          </p:cNvSpPr>
          <p:nvPr/>
        </p:nvSpPr>
        <p:spPr>
          <a:xfrm>
            <a:off x="3971552" y="3519388"/>
            <a:ext cx="2808312" cy="5944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dirty="0">
              <a:solidFill>
                <a:prstClr val="black">
                  <a:lumMod val="65000"/>
                  <a:lumOff val="35000"/>
                </a:prstClr>
              </a:solidFill>
            </a:endParaRPr>
          </a:p>
        </p:txBody>
      </p:sp>
      <p:sp>
        <p:nvSpPr>
          <p:cNvPr id="58" name="Metin kutusu 57"/>
          <p:cNvSpPr txBox="1"/>
          <p:nvPr/>
        </p:nvSpPr>
        <p:spPr>
          <a:xfrm>
            <a:off x="37404" y="-40206"/>
            <a:ext cx="8279012" cy="954107"/>
          </a:xfrm>
          <a:prstGeom prst="rect">
            <a:avLst/>
          </a:prstGeom>
          <a:noFill/>
        </p:spPr>
        <p:txBody>
          <a:bodyPr wrap="square" rtlCol="0">
            <a:spAutoFit/>
          </a:bodyPr>
          <a:lstStyle/>
          <a:p>
            <a:r>
              <a:rPr lang="tr-TR" altLang="tr-TR" sz="2800" b="1" kern="0" dirty="0">
                <a:solidFill>
                  <a:prstClr val="white"/>
                </a:solidFill>
              </a:rPr>
              <a:t>MÜKELLEFLERLE İLETİŞİM </a:t>
            </a:r>
            <a:br>
              <a:rPr lang="tr-TR" altLang="tr-TR" sz="2800" b="1" kern="0" dirty="0">
                <a:solidFill>
                  <a:prstClr val="white"/>
                </a:solidFill>
              </a:rPr>
            </a:br>
            <a:r>
              <a:rPr lang="tr-TR" altLang="tr-TR" sz="2800" b="1" kern="0" dirty="0">
                <a:solidFill>
                  <a:prstClr val="white"/>
                </a:solidFill>
              </a:rPr>
              <a:t>TEKNİKLERİ EĞİTİMİ (MİTE) PROJESİ</a:t>
            </a:r>
            <a:endParaRPr lang="tr-TR" sz="2800" b="1" dirty="0">
              <a:solidFill>
                <a:prstClr val="white"/>
              </a:solidFill>
            </a:endParaRPr>
          </a:p>
        </p:txBody>
      </p:sp>
      <p:sp>
        <p:nvSpPr>
          <p:cNvPr id="13" name="İçerik Yer Tutucusu 2"/>
          <p:cNvSpPr>
            <a:spLocks noGrp="1"/>
          </p:cNvSpPr>
          <p:nvPr>
            <p:ph idx="1"/>
          </p:nvPr>
        </p:nvSpPr>
        <p:spPr>
          <a:xfrm>
            <a:off x="251519" y="1012530"/>
            <a:ext cx="8227167" cy="4936750"/>
          </a:xfrm>
          <a:prstGeom prst="rect">
            <a:avLst/>
          </a:prstGeom>
        </p:spPr>
        <p:txBody>
          <a:bodyPr>
            <a:noAutofit/>
          </a:bodyPr>
          <a:lstStyle/>
          <a:p>
            <a:pPr marL="0" indent="0" algn="just">
              <a:spcBef>
                <a:spcPts val="0"/>
              </a:spcBef>
              <a:buNone/>
              <a:defRPr/>
            </a:pPr>
            <a:endParaRPr lang="tr-T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defRPr/>
            </a:pPr>
            <a:endParaRPr lang="tr-TR" sz="1600" b="1" dirty="0"/>
          </a:p>
          <a:p>
            <a:pPr marL="0" indent="0">
              <a:spcBef>
                <a:spcPts val="0"/>
              </a:spcBef>
              <a:buNone/>
              <a:defRPr/>
            </a:pPr>
            <a:endParaRPr lang="tr-TR" sz="1600" b="1" dirty="0"/>
          </a:p>
          <a:p>
            <a:pPr marL="0" indent="0">
              <a:spcBef>
                <a:spcPts val="0"/>
              </a:spcBef>
              <a:buNone/>
              <a:defRPr/>
            </a:pPr>
            <a:endParaRPr lang="tr-TR" sz="1600" b="1" dirty="0"/>
          </a:p>
          <a:p>
            <a:pPr marL="0" indent="0">
              <a:spcBef>
                <a:spcPts val="0"/>
              </a:spcBef>
              <a:buNone/>
              <a:defRPr/>
            </a:pPr>
            <a:endParaRPr lang="tr-TR" sz="1600" b="1" dirty="0"/>
          </a:p>
          <a:p>
            <a:pPr marL="0" indent="0" algn="ctr">
              <a:spcBef>
                <a:spcPts val="0"/>
              </a:spcBef>
              <a:buNone/>
              <a:defRPr/>
            </a:pPr>
            <a:r>
              <a:rPr lang="tr-TR" sz="4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e-İrsaliye </a:t>
            </a:r>
          </a:p>
          <a:p>
            <a:pPr marL="0" indent="0" algn="ctr">
              <a:spcBef>
                <a:spcPts val="0"/>
              </a:spcBef>
              <a:buNone/>
              <a:defRPr/>
            </a:pPr>
            <a:r>
              <a:rPr lang="tr-TR" sz="4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Uygulaması</a:t>
            </a:r>
            <a:endParaRPr lang="tr-TR" sz="4000"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None/>
              <a:defRPr/>
            </a:pPr>
            <a:endParaRPr lang="tr-TR" sz="1600" b="1" kern="0" dirty="0">
              <a:solidFill>
                <a:srgbClr val="71262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165208501"/>
              </p:ext>
            </p:extLst>
          </p:nvPr>
        </p:nvGraphicFramePr>
        <p:xfrm>
          <a:off x="15184" y="0"/>
          <a:ext cx="9144000" cy="1095375"/>
        </p:xfrm>
        <a:graphic>
          <a:graphicData uri="http://schemas.openxmlformats.org/presentationml/2006/ole">
            <mc:AlternateContent xmlns:mc="http://schemas.openxmlformats.org/markup-compatibility/2006">
              <mc:Choice xmlns:v="urn:schemas-microsoft-com:vml" Requires="v">
                <p:oleObj spid="_x0000_s43096" r:id="rId4" imgW="12241270" imgH="1460317" progId="">
                  <p:embed/>
                </p:oleObj>
              </mc:Choice>
              <mc:Fallback>
                <p:oleObj r:id="rId4" imgW="12241270" imgH="1460317" progId="">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4" y="0"/>
                        <a:ext cx="91440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92852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b="1" dirty="0">
              <a:solidFill>
                <a:srgbClr val="712629"/>
              </a:solidFill>
            </a:endParaRPr>
          </a:p>
          <a:p>
            <a:pPr>
              <a:buClr>
                <a:srgbClr val="F0A22E"/>
              </a:buClr>
            </a:pPr>
            <a:endParaRPr lang="tr-TR" dirty="0">
              <a:solidFill>
                <a:prstClr val="black">
                  <a:lumMod val="65000"/>
                  <a:lumOff val="35000"/>
                </a:prstClr>
              </a:solidFill>
            </a:endParaRPr>
          </a:p>
        </p:txBody>
      </p:sp>
      <p:sp>
        <p:nvSpPr>
          <p:cNvPr id="7" name="İçerik Yer Tutucusu 2"/>
          <p:cNvSpPr txBox="1">
            <a:spLocks/>
          </p:cNvSpPr>
          <p:nvPr/>
        </p:nvSpPr>
        <p:spPr>
          <a:xfrm>
            <a:off x="3241761" y="1276145"/>
            <a:ext cx="3096345" cy="160822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F0A22E"/>
              </a:buClr>
              <a:buFont typeface="Arial" pitchFamily="34" charset="0"/>
              <a:buNone/>
            </a:pPr>
            <a:endParaRPr lang="tr-TR" dirty="0">
              <a:solidFill>
                <a:prstClr val="black">
                  <a:lumMod val="65000"/>
                  <a:lumOff val="35000"/>
                </a:prstClr>
              </a:solidFill>
            </a:endParaRPr>
          </a:p>
        </p:txBody>
      </p:sp>
      <p:sp>
        <p:nvSpPr>
          <p:cNvPr id="12" name="İçerik Yer Tutucusu 2"/>
          <p:cNvSpPr txBox="1">
            <a:spLocks/>
          </p:cNvSpPr>
          <p:nvPr/>
        </p:nvSpPr>
        <p:spPr>
          <a:xfrm>
            <a:off x="3971552" y="3519388"/>
            <a:ext cx="2808312" cy="5944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dirty="0">
              <a:solidFill>
                <a:prstClr val="black">
                  <a:lumMod val="65000"/>
                  <a:lumOff val="35000"/>
                </a:prstClr>
              </a:solidFill>
            </a:endParaRPr>
          </a:p>
        </p:txBody>
      </p:sp>
      <p:sp>
        <p:nvSpPr>
          <p:cNvPr id="58" name="Metin kutusu 57"/>
          <p:cNvSpPr txBox="1"/>
          <p:nvPr/>
        </p:nvSpPr>
        <p:spPr>
          <a:xfrm>
            <a:off x="37404" y="-40206"/>
            <a:ext cx="8279012" cy="954107"/>
          </a:xfrm>
          <a:prstGeom prst="rect">
            <a:avLst/>
          </a:prstGeom>
          <a:noFill/>
        </p:spPr>
        <p:txBody>
          <a:bodyPr wrap="square" rtlCol="0">
            <a:spAutoFit/>
          </a:bodyPr>
          <a:lstStyle/>
          <a:p>
            <a:r>
              <a:rPr lang="tr-TR" altLang="tr-TR" sz="2800" b="1" kern="0" dirty="0">
                <a:solidFill>
                  <a:prstClr val="white"/>
                </a:solidFill>
              </a:rPr>
              <a:t>MÜKELLEFLERLE İLETİŞİM </a:t>
            </a:r>
            <a:br>
              <a:rPr lang="tr-TR" altLang="tr-TR" sz="2800" b="1" kern="0" dirty="0">
                <a:solidFill>
                  <a:prstClr val="white"/>
                </a:solidFill>
              </a:rPr>
            </a:br>
            <a:r>
              <a:rPr lang="tr-TR" altLang="tr-TR" sz="2800" b="1" kern="0" dirty="0">
                <a:solidFill>
                  <a:prstClr val="white"/>
                </a:solidFill>
              </a:rPr>
              <a:t>TEKNİKLERİ EĞİTİMİ (MİTE) PROJESİ</a:t>
            </a:r>
            <a:endParaRPr lang="tr-TR" sz="2800" b="1" dirty="0">
              <a:solidFill>
                <a:prstClr val="white"/>
              </a:solidFill>
            </a:endParaRPr>
          </a:p>
        </p:txBody>
      </p:sp>
      <p:sp>
        <p:nvSpPr>
          <p:cNvPr id="13" name="İçerik Yer Tutucusu 2"/>
          <p:cNvSpPr>
            <a:spLocks noGrp="1"/>
          </p:cNvSpPr>
          <p:nvPr>
            <p:ph idx="1"/>
          </p:nvPr>
        </p:nvSpPr>
        <p:spPr>
          <a:xfrm>
            <a:off x="251519" y="1012530"/>
            <a:ext cx="8227167" cy="4936750"/>
          </a:xfrm>
          <a:prstGeom prst="rect">
            <a:avLst/>
          </a:prstGeom>
        </p:spPr>
        <p:txBody>
          <a:bodyPr>
            <a:noAutofit/>
          </a:bodyPr>
          <a:lstStyle/>
          <a:p>
            <a:pPr algn="just">
              <a:spcBef>
                <a:spcPts val="0"/>
              </a:spcBef>
              <a:buFont typeface="Wingdings" panose="05000000000000000000" pitchFamily="2" charset="2"/>
              <a:buChar char="v"/>
              <a:defRPr/>
            </a:pPr>
            <a:r>
              <a:rPr lang="tr-TR" sz="1600" dirty="0">
                <a:latin typeface="Verdana" panose="020B0604030504040204" pitchFamily="34" charset="0"/>
                <a:ea typeface="Verdana" panose="020B0604030504040204" pitchFamily="34" charset="0"/>
                <a:cs typeface="Verdana" panose="020B0604030504040204" pitchFamily="34" charset="0"/>
              </a:rPr>
              <a:t>Mal hareketlerinin elektronik ortamda düzenli bir şekilde izlenebilmesi amacıyla hali hazırda kağıt ortamda düzenlenmekte olan </a:t>
            </a:r>
            <a:r>
              <a:rPr lang="tr-TR" sz="1600" b="1" u="sng" dirty="0">
                <a:latin typeface="Verdana" panose="020B0604030504040204" pitchFamily="34" charset="0"/>
                <a:ea typeface="Verdana" panose="020B0604030504040204" pitchFamily="34" charset="0"/>
                <a:cs typeface="Verdana" panose="020B0604030504040204" pitchFamily="34" charset="0"/>
              </a:rPr>
              <a:t>“sevk </a:t>
            </a:r>
            <a:r>
              <a:rPr lang="tr-TR" sz="1600" b="1" u="sng" dirty="0" err="1">
                <a:latin typeface="Verdana" panose="020B0604030504040204" pitchFamily="34" charset="0"/>
                <a:ea typeface="Verdana" panose="020B0604030504040204" pitchFamily="34" charset="0"/>
                <a:cs typeface="Verdana" panose="020B0604030504040204" pitchFamily="34" charset="0"/>
              </a:rPr>
              <a:t>irsaliyesi”nin</a:t>
            </a:r>
            <a:r>
              <a:rPr lang="tr-TR" sz="1600" b="1" u="sng" dirty="0">
                <a:latin typeface="Verdana" panose="020B0604030504040204" pitchFamily="34" charset="0"/>
                <a:ea typeface="Verdana" panose="020B0604030504040204" pitchFamily="34" charset="0"/>
                <a:cs typeface="Verdana" panose="020B0604030504040204" pitchFamily="34" charset="0"/>
              </a:rPr>
              <a:t>, elektronik belge olarak elektronik ortamda düzenlenmesi</a:t>
            </a:r>
            <a:r>
              <a:rPr lang="tr-TR" sz="1600" dirty="0">
                <a:latin typeface="Verdana" panose="020B0604030504040204" pitchFamily="34" charset="0"/>
                <a:ea typeface="Verdana" panose="020B0604030504040204" pitchFamily="34" charset="0"/>
                <a:cs typeface="Verdana" panose="020B0604030504040204" pitchFamily="34" charset="0"/>
              </a:rPr>
              <a:t>, alıcısına elektronik ortamda iletilmesi ve elektronik ortamda muhafaza ve ibraz edilmesine ilişkin yapılan düzenlemeler bu bölümün konusunu oluşturmaktadır. </a:t>
            </a:r>
          </a:p>
          <a:p>
            <a:pPr algn="just">
              <a:spcBef>
                <a:spcPts val="0"/>
              </a:spcBef>
              <a:buFont typeface="Wingdings" panose="05000000000000000000" pitchFamily="2" charset="2"/>
              <a:buChar char="v"/>
              <a:defRPr/>
            </a:pPr>
            <a:r>
              <a:rPr lang="tr-TR" sz="1600" dirty="0">
                <a:latin typeface="Verdana" panose="020B0604030504040204" pitchFamily="34" charset="0"/>
                <a:ea typeface="Verdana" panose="020B0604030504040204" pitchFamily="34" charset="0"/>
                <a:cs typeface="Verdana" panose="020B0604030504040204" pitchFamily="34" charset="0"/>
              </a:rPr>
              <a:t>Bu Tebliğde düzenlenen e-İrsaliye belgesi, yeni bir belge türü olmayıp, kağıt ortamdaki “sevk irsaliyesi” belgesi ile aynı hukuki niteliklere sahiptir.</a:t>
            </a:r>
          </a:p>
          <a:p>
            <a:pPr algn="just">
              <a:spcBef>
                <a:spcPts val="0"/>
              </a:spcBef>
              <a:buFont typeface="Wingdings" panose="05000000000000000000" pitchFamily="2" charset="2"/>
              <a:buChar char="v"/>
              <a:defRPr/>
            </a:pPr>
            <a:r>
              <a:rPr lang="tr-TR" sz="1600" dirty="0">
                <a:latin typeface="Verdana" panose="020B0604030504040204" pitchFamily="34" charset="0"/>
                <a:ea typeface="Verdana" panose="020B0604030504040204" pitchFamily="34" charset="0"/>
                <a:cs typeface="Verdana" panose="020B0604030504040204" pitchFamily="34" charset="0"/>
              </a:rPr>
              <a:t>e-İrsaliye uygulaması, tebliğde belirtilen mükelleflerin dışında zorunlu bir uygulama olmayıp, isteğe bağlı olarak da uygulamaya dahil olunabilir.</a:t>
            </a:r>
          </a:p>
          <a:p>
            <a:pPr algn="just">
              <a:spcBef>
                <a:spcPts val="0"/>
              </a:spcBef>
              <a:buFont typeface="Wingdings" panose="05000000000000000000" pitchFamily="2" charset="2"/>
              <a:buChar char="v"/>
              <a:defRPr/>
            </a:pPr>
            <a:r>
              <a:rPr lang="tr-TR" sz="1600" dirty="0">
                <a:latin typeface="Verdana" panose="020B0604030504040204" pitchFamily="34" charset="0"/>
                <a:ea typeface="Verdana" panose="020B0604030504040204" pitchFamily="34" charset="0"/>
                <a:cs typeface="Verdana" panose="020B0604030504040204" pitchFamily="34" charset="0"/>
              </a:rPr>
              <a:t>Gerekli koşullar sağlandığında e-Fatura ve e-Arşiv için oluşturulan çıktılar irsaliye yerine de kullanılabilmektedir. Bu durumda tekrar bir irsaliye düzenlenmesine gerek kalmamaktadır.</a:t>
            </a:r>
          </a:p>
          <a:p>
            <a:pPr marL="0" indent="0" algn="just" fontAlgn="base">
              <a:buNone/>
            </a:pPr>
            <a:r>
              <a:rPr lang="tr-TR" sz="1600" b="1" u="sng" dirty="0">
                <a:latin typeface="Verdana" panose="020B0604030504040204" pitchFamily="34" charset="0"/>
                <a:ea typeface="Verdana" panose="020B0604030504040204" pitchFamily="34" charset="0"/>
                <a:cs typeface="Verdana" panose="020B0604030504040204" pitchFamily="34" charset="0"/>
              </a:rPr>
              <a:t>Bu koşulları şu şekilde sıralayabiliriz;</a:t>
            </a:r>
          </a:p>
          <a:p>
            <a:pPr algn="just" fontAlgn="base"/>
            <a:r>
              <a:rPr lang="tr-TR" sz="1600" dirty="0">
                <a:latin typeface="Verdana" panose="020B0604030504040204" pitchFamily="34" charset="0"/>
                <a:ea typeface="Verdana" panose="020B0604030504040204" pitchFamily="34" charset="0"/>
                <a:cs typeface="Verdana" panose="020B0604030504040204" pitchFamily="34" charset="0"/>
              </a:rPr>
              <a:t>Malın teslimi anında verilmesi</a:t>
            </a:r>
          </a:p>
          <a:p>
            <a:pPr algn="just" fontAlgn="base"/>
            <a:r>
              <a:rPr lang="tr-TR" sz="1600" dirty="0">
                <a:latin typeface="Verdana" panose="020B0604030504040204" pitchFamily="34" charset="0"/>
                <a:ea typeface="Verdana" panose="020B0604030504040204" pitchFamily="34" charset="0"/>
                <a:cs typeface="Verdana" panose="020B0604030504040204" pitchFamily="34" charset="0"/>
              </a:rPr>
              <a:t>‘İrsaliye yerine geçer’ ibaresi</a:t>
            </a:r>
          </a:p>
          <a:p>
            <a:pPr algn="just" fontAlgn="base"/>
            <a:r>
              <a:rPr lang="tr-TR" sz="1600" dirty="0">
                <a:latin typeface="Verdana" panose="020B0604030504040204" pitchFamily="34" charset="0"/>
                <a:ea typeface="Verdana" panose="020B0604030504040204" pitchFamily="34" charset="0"/>
                <a:cs typeface="Verdana" panose="020B0604030504040204" pitchFamily="34" charset="0"/>
              </a:rPr>
              <a:t>Düzenleme tarihi ve saat bilgisi</a:t>
            </a:r>
          </a:p>
          <a:p>
            <a:pPr marL="0" indent="0" algn="just">
              <a:spcBef>
                <a:spcPts val="0"/>
              </a:spcBef>
              <a:buNone/>
              <a:defRPr/>
            </a:pPr>
            <a:endParaRPr lang="tr-TR" sz="1600" dirty="0"/>
          </a:p>
          <a:p>
            <a:pPr marL="0" indent="0" algn="just">
              <a:spcBef>
                <a:spcPts val="0"/>
              </a:spcBef>
              <a:buNone/>
              <a:defRPr/>
            </a:pPr>
            <a:endParaRPr lang="tr-T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None/>
              <a:defRPr/>
            </a:pPr>
            <a:endParaRPr lang="tr-TR" sz="1600" b="1" kern="0" dirty="0">
              <a:solidFill>
                <a:srgbClr val="71262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165208501"/>
              </p:ext>
            </p:extLst>
          </p:nvPr>
        </p:nvGraphicFramePr>
        <p:xfrm>
          <a:off x="15184" y="0"/>
          <a:ext cx="9144000" cy="1095375"/>
        </p:xfrm>
        <a:graphic>
          <a:graphicData uri="http://schemas.openxmlformats.org/presentationml/2006/ole">
            <mc:AlternateContent xmlns:mc="http://schemas.openxmlformats.org/markup-compatibility/2006">
              <mc:Choice xmlns:v="urn:schemas-microsoft-com:vml" Requires="v">
                <p:oleObj spid="_x0000_s44121" r:id="rId4" imgW="12241270" imgH="1460317" progId="">
                  <p:embed/>
                </p:oleObj>
              </mc:Choice>
              <mc:Fallback>
                <p:oleObj r:id="rId4" imgW="12241270" imgH="1460317" progId="">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4" y="0"/>
                        <a:ext cx="91440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p:cNvSpPr/>
          <p:nvPr/>
        </p:nvSpPr>
        <p:spPr>
          <a:xfrm>
            <a:off x="35496" y="98629"/>
            <a:ext cx="6654718" cy="523220"/>
          </a:xfrm>
          <a:prstGeom prst="rect">
            <a:avLst/>
          </a:prstGeom>
        </p:spPr>
        <p:txBody>
          <a:bodyPr wrap="square">
            <a:spAutoFit/>
          </a:bodyPr>
          <a:lstStyle/>
          <a:p>
            <a:pPr lvl="0">
              <a:spcBef>
                <a:spcPct val="0"/>
              </a:spcBef>
            </a:pPr>
            <a:r>
              <a:rPr lang="tr-TR" sz="2800" b="1" dirty="0">
                <a:solidFill>
                  <a:srgbClr val="003399"/>
                </a:solidFill>
                <a:latin typeface="Verdana" panose="020B0604030504040204" pitchFamily="34" charset="0"/>
                <a:ea typeface="Verdana" panose="020B0604030504040204" pitchFamily="34" charset="0"/>
                <a:cs typeface="Verdana" panose="020B0604030504040204" pitchFamily="34" charset="0"/>
              </a:rPr>
              <a:t>E-İRSALİYE</a:t>
            </a:r>
            <a:endParaRPr lang="tr-TR" sz="2800" b="1" kern="0" dirty="0">
              <a:solidFill>
                <a:srgbClr val="003399"/>
              </a:solidFill>
            </a:endParaRPr>
          </a:p>
        </p:txBody>
      </p:sp>
    </p:spTree>
    <p:extLst>
      <p:ext uri="{BB962C8B-B14F-4D97-AF65-F5344CB8AC3E}">
        <p14:creationId xmlns:p14="http://schemas.microsoft.com/office/powerpoint/2010/main" val="301845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707886"/>
          </a:xfrm>
          <a:prstGeom prst="rect">
            <a:avLst/>
          </a:prstGeom>
          <a:noFill/>
        </p:spPr>
        <p:txBody>
          <a:bodyPr wrap="square" rtlCol="0">
            <a:spAutoFit/>
          </a:bodyPr>
          <a:lstStyle/>
          <a:p>
            <a:pPr marL="320040" lvl="1"/>
            <a:endParaRPr lang="tr-TR" sz="2000" b="1" dirty="0">
              <a:solidFill>
                <a:srgbClr val="003399"/>
              </a:solidFill>
              <a:latin typeface="Verdana" pitchFamily="34" charset="0"/>
              <a:ea typeface="Verdana" pitchFamily="34" charset="0"/>
              <a:cs typeface="Verdana" pitchFamily="34" charset="0"/>
            </a:endParaRP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p:txBody>
          <a:bodyPr>
            <a:normAutofit/>
          </a:bodyPr>
          <a:lstStyle/>
          <a:p>
            <a:pPr marL="0" indent="0" algn="ctr">
              <a:buNone/>
            </a:pPr>
            <a:r>
              <a:rPr lang="tr-TR" b="1" cap="all" dirty="0">
                <a:latin typeface="Verdana" panose="020B0604030504040204" pitchFamily="34" charset="0"/>
                <a:ea typeface="Verdana" panose="020B0604030504040204" pitchFamily="34" charset="0"/>
                <a:cs typeface="Verdana" panose="020B0604030504040204" pitchFamily="34" charset="0"/>
              </a:rPr>
              <a:t>Elektronik</a:t>
            </a:r>
            <a:r>
              <a:rPr lang="tr-TR" b="1" dirty="0">
                <a:latin typeface="Verdana" panose="020B0604030504040204" pitchFamily="34" charset="0"/>
                <a:ea typeface="Verdana" panose="020B0604030504040204" pitchFamily="34" charset="0"/>
                <a:cs typeface="Verdana" panose="020B0604030504040204" pitchFamily="34" charset="0"/>
              </a:rPr>
              <a:t> BELGE DÖNEMİ</a:t>
            </a:r>
          </a:p>
          <a:p>
            <a:pPr marL="0" indent="0" algn="ctr">
              <a:buNone/>
            </a:pPr>
            <a:endParaRPr lang="tr-TR"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187" y="2996952"/>
            <a:ext cx="6905625" cy="2927399"/>
          </a:xfrm>
          <a:prstGeom prst="rect">
            <a:avLst/>
          </a:prstGeom>
        </p:spPr>
      </p:pic>
    </p:spTree>
    <p:extLst>
      <p:ext uri="{BB962C8B-B14F-4D97-AF65-F5344CB8AC3E}">
        <p14:creationId xmlns:p14="http://schemas.microsoft.com/office/powerpoint/2010/main" val="20034326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b="1" dirty="0">
              <a:solidFill>
                <a:srgbClr val="712629"/>
              </a:solidFill>
            </a:endParaRPr>
          </a:p>
          <a:p>
            <a:pPr>
              <a:buClr>
                <a:srgbClr val="F0A22E"/>
              </a:buClr>
            </a:pPr>
            <a:endParaRPr lang="tr-TR" dirty="0">
              <a:solidFill>
                <a:prstClr val="black">
                  <a:lumMod val="65000"/>
                  <a:lumOff val="35000"/>
                </a:prstClr>
              </a:solidFill>
            </a:endParaRPr>
          </a:p>
        </p:txBody>
      </p:sp>
      <p:sp>
        <p:nvSpPr>
          <p:cNvPr id="7" name="İçerik Yer Tutucusu 2"/>
          <p:cNvSpPr txBox="1">
            <a:spLocks/>
          </p:cNvSpPr>
          <p:nvPr/>
        </p:nvSpPr>
        <p:spPr>
          <a:xfrm>
            <a:off x="3241761" y="1276145"/>
            <a:ext cx="3096345" cy="160822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F0A22E"/>
              </a:buClr>
              <a:buFont typeface="Arial" pitchFamily="34" charset="0"/>
              <a:buNone/>
            </a:pPr>
            <a:endParaRPr lang="tr-TR" dirty="0">
              <a:solidFill>
                <a:prstClr val="black">
                  <a:lumMod val="65000"/>
                  <a:lumOff val="35000"/>
                </a:prstClr>
              </a:solidFill>
            </a:endParaRPr>
          </a:p>
        </p:txBody>
      </p:sp>
      <p:sp>
        <p:nvSpPr>
          <p:cNvPr id="12" name="İçerik Yer Tutucusu 2"/>
          <p:cNvSpPr txBox="1">
            <a:spLocks/>
          </p:cNvSpPr>
          <p:nvPr/>
        </p:nvSpPr>
        <p:spPr>
          <a:xfrm>
            <a:off x="3971552" y="3519388"/>
            <a:ext cx="2808312" cy="5944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dirty="0">
              <a:solidFill>
                <a:prstClr val="black">
                  <a:lumMod val="65000"/>
                  <a:lumOff val="35000"/>
                </a:prstClr>
              </a:solidFill>
            </a:endParaRPr>
          </a:p>
        </p:txBody>
      </p:sp>
      <p:sp>
        <p:nvSpPr>
          <p:cNvPr id="58" name="Metin kutusu 57"/>
          <p:cNvSpPr txBox="1"/>
          <p:nvPr/>
        </p:nvSpPr>
        <p:spPr>
          <a:xfrm>
            <a:off x="37404" y="-40206"/>
            <a:ext cx="8279012" cy="954107"/>
          </a:xfrm>
          <a:prstGeom prst="rect">
            <a:avLst/>
          </a:prstGeom>
          <a:noFill/>
        </p:spPr>
        <p:txBody>
          <a:bodyPr wrap="square" rtlCol="0">
            <a:spAutoFit/>
          </a:bodyPr>
          <a:lstStyle/>
          <a:p>
            <a:r>
              <a:rPr lang="tr-TR" altLang="tr-TR" sz="2800" b="1" kern="0" dirty="0">
                <a:solidFill>
                  <a:prstClr val="white"/>
                </a:solidFill>
              </a:rPr>
              <a:t>MÜKELLEFLERLE İLETİŞİM </a:t>
            </a:r>
            <a:br>
              <a:rPr lang="tr-TR" altLang="tr-TR" sz="2800" b="1" kern="0" dirty="0">
                <a:solidFill>
                  <a:prstClr val="white"/>
                </a:solidFill>
              </a:rPr>
            </a:br>
            <a:r>
              <a:rPr lang="tr-TR" altLang="tr-TR" sz="2800" b="1" kern="0" dirty="0">
                <a:solidFill>
                  <a:prstClr val="white"/>
                </a:solidFill>
              </a:rPr>
              <a:t>TEKNİKLERİ EĞİTİMİ (MİTE) PROJESİ</a:t>
            </a:r>
            <a:endParaRPr lang="tr-TR" sz="2800" b="1" dirty="0">
              <a:solidFill>
                <a:prstClr val="white"/>
              </a:solidFill>
            </a:endParaRPr>
          </a:p>
        </p:txBody>
      </p:sp>
      <p:sp>
        <p:nvSpPr>
          <p:cNvPr id="13" name="İçerik Yer Tutucusu 2"/>
          <p:cNvSpPr>
            <a:spLocks noGrp="1"/>
          </p:cNvSpPr>
          <p:nvPr>
            <p:ph idx="1"/>
          </p:nvPr>
        </p:nvSpPr>
        <p:spPr>
          <a:xfrm>
            <a:off x="251519" y="1012530"/>
            <a:ext cx="8227167" cy="4936750"/>
          </a:xfrm>
          <a:prstGeom prst="rect">
            <a:avLst/>
          </a:prstGeom>
        </p:spPr>
        <p:txBody>
          <a:bodyPr>
            <a:noAutofit/>
          </a:bodyPr>
          <a:lstStyle/>
          <a:p>
            <a:pPr marL="0" indent="0" algn="just">
              <a:spcBef>
                <a:spcPts val="0"/>
              </a:spcBef>
              <a:buNone/>
              <a:defRPr/>
            </a:pPr>
            <a:endParaRPr lang="tr-TR" sz="1600" dirty="0"/>
          </a:p>
          <a:p>
            <a:pPr marL="0" indent="0" algn="just">
              <a:spcBef>
                <a:spcPts val="0"/>
              </a:spcBef>
              <a:buNone/>
              <a:defRPr/>
            </a:pPr>
            <a:endParaRPr lang="tr-TR" sz="1600" dirty="0"/>
          </a:p>
          <a:p>
            <a:pPr marL="0" indent="0" algn="just">
              <a:spcBef>
                <a:spcPts val="0"/>
              </a:spcBef>
              <a:buNone/>
              <a:defRPr/>
            </a:pPr>
            <a:endParaRPr lang="tr-TR" sz="1600" dirty="0"/>
          </a:p>
          <a:p>
            <a:pPr marL="0" indent="0" algn="just">
              <a:spcBef>
                <a:spcPts val="0"/>
              </a:spcBef>
              <a:buNone/>
              <a:defRPr/>
            </a:pPr>
            <a:endParaRPr lang="tr-TR" sz="1600" dirty="0"/>
          </a:p>
          <a:p>
            <a:pPr marL="0" indent="0" algn="ctr">
              <a:spcBef>
                <a:spcPts val="0"/>
              </a:spcBef>
              <a:buNone/>
              <a:defRPr/>
            </a:pPr>
            <a:r>
              <a:rPr lang="tr-TR" sz="4000" b="1" dirty="0">
                <a:solidFill>
                  <a:srgbClr val="003399"/>
                </a:solidFill>
                <a:latin typeface="Verdana" panose="020B0604030504040204" pitchFamily="34" charset="0"/>
                <a:ea typeface="Verdana" panose="020B0604030504040204" pitchFamily="34" charset="0"/>
                <a:cs typeface="Verdana" panose="020B0604030504040204" pitchFamily="34" charset="0"/>
              </a:rPr>
              <a:t>KİMLER e-İRSALİYE UYGULAMASINA DAHİL OLMAK ZORUNDA?</a:t>
            </a:r>
          </a:p>
          <a:p>
            <a:pPr marL="0" indent="0" algn="just">
              <a:spcBef>
                <a:spcPts val="0"/>
              </a:spcBef>
              <a:buNone/>
              <a:defRPr/>
            </a:pPr>
            <a:endParaRPr lang="tr-T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None/>
              <a:defRPr/>
            </a:pPr>
            <a:endParaRPr lang="tr-TR" sz="1600" b="1" kern="0" dirty="0">
              <a:solidFill>
                <a:srgbClr val="71262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165208501"/>
              </p:ext>
            </p:extLst>
          </p:nvPr>
        </p:nvGraphicFramePr>
        <p:xfrm>
          <a:off x="15184" y="0"/>
          <a:ext cx="9144000" cy="1095375"/>
        </p:xfrm>
        <a:graphic>
          <a:graphicData uri="http://schemas.openxmlformats.org/presentationml/2006/ole">
            <mc:AlternateContent xmlns:mc="http://schemas.openxmlformats.org/markup-compatibility/2006">
              <mc:Choice xmlns:v="urn:schemas-microsoft-com:vml" Requires="v">
                <p:oleObj spid="_x0000_s45145" r:id="rId4" imgW="12241270" imgH="1460317" progId="">
                  <p:embed/>
                </p:oleObj>
              </mc:Choice>
              <mc:Fallback>
                <p:oleObj r:id="rId4" imgW="12241270" imgH="1460317" progId="">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4" y="0"/>
                        <a:ext cx="91440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p:cNvSpPr/>
          <p:nvPr/>
        </p:nvSpPr>
        <p:spPr>
          <a:xfrm>
            <a:off x="35496" y="98629"/>
            <a:ext cx="6654718" cy="523220"/>
          </a:xfrm>
          <a:prstGeom prst="rect">
            <a:avLst/>
          </a:prstGeom>
        </p:spPr>
        <p:txBody>
          <a:bodyPr wrap="square">
            <a:spAutoFit/>
          </a:bodyPr>
          <a:lstStyle/>
          <a:p>
            <a:pPr lvl="0">
              <a:spcBef>
                <a:spcPct val="0"/>
              </a:spcBef>
            </a:pPr>
            <a:r>
              <a:rPr lang="tr-TR" sz="2800" b="1" dirty="0">
                <a:solidFill>
                  <a:srgbClr val="003399"/>
                </a:solidFill>
                <a:latin typeface="Verdana" panose="020B0604030504040204" pitchFamily="34" charset="0"/>
                <a:ea typeface="Verdana" panose="020B0604030504040204" pitchFamily="34" charset="0"/>
                <a:cs typeface="Verdana" panose="020B0604030504040204" pitchFamily="34" charset="0"/>
              </a:rPr>
              <a:t>E-İRSALİYE</a:t>
            </a:r>
            <a:endParaRPr lang="tr-TR" sz="2800" b="1" kern="0" dirty="0">
              <a:solidFill>
                <a:srgbClr val="003399"/>
              </a:solidFill>
            </a:endParaRPr>
          </a:p>
        </p:txBody>
      </p:sp>
    </p:spTree>
    <p:extLst>
      <p:ext uri="{BB962C8B-B14F-4D97-AF65-F5344CB8AC3E}">
        <p14:creationId xmlns:p14="http://schemas.microsoft.com/office/powerpoint/2010/main" val="9076383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b="1" dirty="0">
              <a:solidFill>
                <a:srgbClr val="712629"/>
              </a:solidFill>
            </a:endParaRPr>
          </a:p>
          <a:p>
            <a:pPr>
              <a:buClr>
                <a:srgbClr val="F0A22E"/>
              </a:buClr>
            </a:pPr>
            <a:endParaRPr lang="tr-TR" dirty="0">
              <a:solidFill>
                <a:prstClr val="black">
                  <a:lumMod val="65000"/>
                  <a:lumOff val="35000"/>
                </a:prstClr>
              </a:solidFill>
            </a:endParaRPr>
          </a:p>
        </p:txBody>
      </p:sp>
      <p:sp>
        <p:nvSpPr>
          <p:cNvPr id="7" name="İçerik Yer Tutucusu 2"/>
          <p:cNvSpPr txBox="1">
            <a:spLocks/>
          </p:cNvSpPr>
          <p:nvPr/>
        </p:nvSpPr>
        <p:spPr>
          <a:xfrm>
            <a:off x="3241761" y="1276145"/>
            <a:ext cx="3096345" cy="160822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F0A22E"/>
              </a:buClr>
              <a:buFont typeface="Arial" pitchFamily="34" charset="0"/>
              <a:buNone/>
            </a:pPr>
            <a:endParaRPr lang="tr-TR" dirty="0">
              <a:solidFill>
                <a:prstClr val="black">
                  <a:lumMod val="65000"/>
                  <a:lumOff val="35000"/>
                </a:prstClr>
              </a:solidFill>
            </a:endParaRPr>
          </a:p>
        </p:txBody>
      </p:sp>
      <p:sp>
        <p:nvSpPr>
          <p:cNvPr id="12" name="İçerik Yer Tutucusu 2"/>
          <p:cNvSpPr txBox="1">
            <a:spLocks/>
          </p:cNvSpPr>
          <p:nvPr/>
        </p:nvSpPr>
        <p:spPr>
          <a:xfrm>
            <a:off x="3971552" y="3519388"/>
            <a:ext cx="2808312" cy="5944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dirty="0">
              <a:solidFill>
                <a:prstClr val="black">
                  <a:lumMod val="65000"/>
                  <a:lumOff val="35000"/>
                </a:prstClr>
              </a:solidFill>
            </a:endParaRPr>
          </a:p>
        </p:txBody>
      </p:sp>
      <p:sp>
        <p:nvSpPr>
          <p:cNvPr id="58" name="Metin kutusu 57"/>
          <p:cNvSpPr txBox="1"/>
          <p:nvPr/>
        </p:nvSpPr>
        <p:spPr>
          <a:xfrm>
            <a:off x="37404" y="-40206"/>
            <a:ext cx="8279012" cy="954107"/>
          </a:xfrm>
          <a:prstGeom prst="rect">
            <a:avLst/>
          </a:prstGeom>
          <a:noFill/>
        </p:spPr>
        <p:txBody>
          <a:bodyPr wrap="square" rtlCol="0">
            <a:spAutoFit/>
          </a:bodyPr>
          <a:lstStyle/>
          <a:p>
            <a:r>
              <a:rPr lang="tr-TR" altLang="tr-TR" sz="2800" b="1" kern="0" dirty="0">
                <a:solidFill>
                  <a:prstClr val="white"/>
                </a:solidFill>
              </a:rPr>
              <a:t>MÜKELLEFLERLE İLETİŞİM </a:t>
            </a:r>
            <a:br>
              <a:rPr lang="tr-TR" altLang="tr-TR" sz="2800" b="1" kern="0" dirty="0">
                <a:solidFill>
                  <a:prstClr val="white"/>
                </a:solidFill>
              </a:rPr>
            </a:br>
            <a:r>
              <a:rPr lang="tr-TR" altLang="tr-TR" sz="2800" b="1" kern="0" dirty="0">
                <a:solidFill>
                  <a:prstClr val="white"/>
                </a:solidFill>
              </a:rPr>
              <a:t>TEKNİKLERİ EĞİTİMİ (MİTE) PROJESİ</a:t>
            </a:r>
            <a:endParaRPr lang="tr-TR" sz="2800" b="1" dirty="0">
              <a:solidFill>
                <a:prstClr val="white"/>
              </a:solidFill>
            </a:endParaRPr>
          </a:p>
        </p:txBody>
      </p:sp>
      <p:sp>
        <p:nvSpPr>
          <p:cNvPr id="13" name="İçerik Yer Tutucusu 2"/>
          <p:cNvSpPr>
            <a:spLocks noGrp="1"/>
          </p:cNvSpPr>
          <p:nvPr>
            <p:ph idx="1"/>
          </p:nvPr>
        </p:nvSpPr>
        <p:spPr>
          <a:xfrm>
            <a:off x="251519" y="1012530"/>
            <a:ext cx="8227167" cy="4936750"/>
          </a:xfrm>
          <a:prstGeom prst="rect">
            <a:avLst/>
          </a:prstGeom>
        </p:spPr>
        <p:txBody>
          <a:bodyPr>
            <a:noAutofit/>
          </a:bodyPr>
          <a:lstStyle/>
          <a:p>
            <a:pPr marL="0" indent="0" algn="just">
              <a:spcBef>
                <a:spcPts val="0"/>
              </a:spcBef>
              <a:buNone/>
              <a:defRPr/>
            </a:pPr>
            <a:endParaRPr lang="tr-TR" sz="1600" dirty="0"/>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1- Özel Tüketim Vergisi Kanununa ekli (I) sayılı listedeki malların imali, ithali, teslimi vb. faaliyetleri nedeniyle EPDK'dan lisans (bayilik lisansı dahil) alan mükellefler. </a:t>
            </a: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2- Özel Tüketim Vergisi Kanununa ekli (III) sayılı listedeki malların imal, inşa, ithalini ve ana bayi/distribütör şeklinde pazarlamasını gerçekleştiren mükellefler. </a:t>
            </a: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3- Maden üretim faaliyetinde bulunan gerçek ve tüzel kişi mükellefler. </a:t>
            </a: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4- Şekerin imalini gerçekleştiren mükellefler.</a:t>
            </a: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5- e-Fatura uygulamasına kayıtlı olan mükelleflerden demir ve çelik ile demir veya çelikten eşyaların imali, ithali veya ihracı faaliyetinde bulunan mükellefler.</a:t>
            </a:r>
          </a:p>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lgn="just">
              <a:spcBef>
                <a:spcPts val="0"/>
              </a:spcBef>
              <a:buNone/>
              <a:defRPr/>
            </a:pPr>
            <a:endParaRPr lang="tr-T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None/>
              <a:defRPr/>
            </a:pPr>
            <a:endParaRPr lang="tr-TR" sz="1600" b="1" kern="0" dirty="0">
              <a:solidFill>
                <a:srgbClr val="71262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165208501"/>
              </p:ext>
            </p:extLst>
          </p:nvPr>
        </p:nvGraphicFramePr>
        <p:xfrm>
          <a:off x="15184" y="0"/>
          <a:ext cx="9144000" cy="1095375"/>
        </p:xfrm>
        <a:graphic>
          <a:graphicData uri="http://schemas.openxmlformats.org/presentationml/2006/ole">
            <mc:AlternateContent xmlns:mc="http://schemas.openxmlformats.org/markup-compatibility/2006">
              <mc:Choice xmlns:v="urn:schemas-microsoft-com:vml" Requires="v">
                <p:oleObj spid="_x0000_s46168" r:id="rId4" imgW="12241270" imgH="1460317" progId="">
                  <p:embed/>
                </p:oleObj>
              </mc:Choice>
              <mc:Fallback>
                <p:oleObj r:id="rId4" imgW="12241270" imgH="1460317" progId="">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4" y="0"/>
                        <a:ext cx="91440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p:cNvSpPr/>
          <p:nvPr/>
        </p:nvSpPr>
        <p:spPr>
          <a:xfrm>
            <a:off x="35496" y="98629"/>
            <a:ext cx="6654718" cy="523220"/>
          </a:xfrm>
          <a:prstGeom prst="rect">
            <a:avLst/>
          </a:prstGeom>
        </p:spPr>
        <p:txBody>
          <a:bodyPr wrap="square">
            <a:spAutoFit/>
          </a:bodyPr>
          <a:lstStyle/>
          <a:p>
            <a:pPr lvl="0">
              <a:spcBef>
                <a:spcPct val="0"/>
              </a:spcBef>
            </a:pPr>
            <a:r>
              <a:rPr lang="tr-TR" sz="2800" b="1" dirty="0">
                <a:solidFill>
                  <a:srgbClr val="003399"/>
                </a:solidFill>
                <a:latin typeface="Verdana" panose="020B0604030504040204" pitchFamily="34" charset="0"/>
                <a:ea typeface="Verdana" panose="020B0604030504040204" pitchFamily="34" charset="0"/>
                <a:cs typeface="Verdana" panose="020B0604030504040204" pitchFamily="34" charset="0"/>
              </a:rPr>
              <a:t>E-İRSALİYE</a:t>
            </a:r>
            <a:endParaRPr lang="tr-TR" sz="2800" b="1" kern="0" dirty="0">
              <a:solidFill>
                <a:srgbClr val="003399"/>
              </a:solidFill>
            </a:endParaRPr>
          </a:p>
        </p:txBody>
      </p:sp>
    </p:spTree>
    <p:extLst>
      <p:ext uri="{BB962C8B-B14F-4D97-AF65-F5344CB8AC3E}">
        <p14:creationId xmlns:p14="http://schemas.microsoft.com/office/powerpoint/2010/main" val="18166026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b="1" dirty="0">
              <a:solidFill>
                <a:srgbClr val="712629"/>
              </a:solidFill>
            </a:endParaRPr>
          </a:p>
          <a:p>
            <a:pPr>
              <a:buClr>
                <a:srgbClr val="F0A22E"/>
              </a:buClr>
            </a:pPr>
            <a:endParaRPr lang="tr-TR" dirty="0">
              <a:solidFill>
                <a:prstClr val="black">
                  <a:lumMod val="65000"/>
                  <a:lumOff val="35000"/>
                </a:prstClr>
              </a:solidFill>
            </a:endParaRPr>
          </a:p>
        </p:txBody>
      </p:sp>
      <p:sp>
        <p:nvSpPr>
          <p:cNvPr id="7" name="İçerik Yer Tutucusu 2"/>
          <p:cNvSpPr txBox="1">
            <a:spLocks/>
          </p:cNvSpPr>
          <p:nvPr/>
        </p:nvSpPr>
        <p:spPr>
          <a:xfrm>
            <a:off x="3241761" y="1276145"/>
            <a:ext cx="3096345" cy="160822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F0A22E"/>
              </a:buClr>
              <a:buFont typeface="Arial" pitchFamily="34" charset="0"/>
              <a:buNone/>
            </a:pPr>
            <a:endParaRPr lang="tr-TR" dirty="0">
              <a:solidFill>
                <a:prstClr val="black">
                  <a:lumMod val="65000"/>
                  <a:lumOff val="35000"/>
                </a:prstClr>
              </a:solidFill>
            </a:endParaRPr>
          </a:p>
        </p:txBody>
      </p:sp>
      <p:sp>
        <p:nvSpPr>
          <p:cNvPr id="12" name="İçerik Yer Tutucusu 2"/>
          <p:cNvSpPr txBox="1">
            <a:spLocks/>
          </p:cNvSpPr>
          <p:nvPr/>
        </p:nvSpPr>
        <p:spPr>
          <a:xfrm>
            <a:off x="3971552" y="3519388"/>
            <a:ext cx="2808312" cy="5944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dirty="0">
              <a:solidFill>
                <a:prstClr val="black">
                  <a:lumMod val="65000"/>
                  <a:lumOff val="35000"/>
                </a:prstClr>
              </a:solidFill>
            </a:endParaRPr>
          </a:p>
        </p:txBody>
      </p:sp>
      <p:sp>
        <p:nvSpPr>
          <p:cNvPr id="58" name="Metin kutusu 57"/>
          <p:cNvSpPr txBox="1"/>
          <p:nvPr/>
        </p:nvSpPr>
        <p:spPr>
          <a:xfrm>
            <a:off x="37404" y="-40206"/>
            <a:ext cx="8279012" cy="954107"/>
          </a:xfrm>
          <a:prstGeom prst="rect">
            <a:avLst/>
          </a:prstGeom>
          <a:noFill/>
        </p:spPr>
        <p:txBody>
          <a:bodyPr wrap="square" rtlCol="0">
            <a:spAutoFit/>
          </a:bodyPr>
          <a:lstStyle/>
          <a:p>
            <a:r>
              <a:rPr lang="tr-TR" altLang="tr-TR" sz="2800" b="1" kern="0" dirty="0">
                <a:solidFill>
                  <a:prstClr val="white"/>
                </a:solidFill>
              </a:rPr>
              <a:t>MÜKELLEFLERLE İLETİŞİM </a:t>
            </a:r>
            <a:br>
              <a:rPr lang="tr-TR" altLang="tr-TR" sz="2800" b="1" kern="0" dirty="0">
                <a:solidFill>
                  <a:prstClr val="white"/>
                </a:solidFill>
              </a:rPr>
            </a:br>
            <a:r>
              <a:rPr lang="tr-TR" altLang="tr-TR" sz="2800" b="1" kern="0" dirty="0">
                <a:solidFill>
                  <a:prstClr val="white"/>
                </a:solidFill>
              </a:rPr>
              <a:t>TEKNİKLERİ EĞİTİMİ (MİTE) PROJESİ</a:t>
            </a:r>
            <a:endParaRPr lang="tr-TR" sz="2800" b="1" dirty="0">
              <a:solidFill>
                <a:prstClr val="white"/>
              </a:solidFill>
            </a:endParaRPr>
          </a:p>
        </p:txBody>
      </p:sp>
      <p:sp>
        <p:nvSpPr>
          <p:cNvPr id="13" name="İçerik Yer Tutucusu 2"/>
          <p:cNvSpPr>
            <a:spLocks noGrp="1"/>
          </p:cNvSpPr>
          <p:nvPr>
            <p:ph idx="1"/>
          </p:nvPr>
        </p:nvSpPr>
        <p:spPr>
          <a:xfrm>
            <a:off x="251519" y="1012530"/>
            <a:ext cx="8640961" cy="6088878"/>
          </a:xfrm>
          <a:prstGeom prst="rect">
            <a:avLst/>
          </a:prstGeom>
        </p:spPr>
        <p:txBody>
          <a:bodyPr>
            <a:noAutofit/>
          </a:bodyPr>
          <a:lstStyle/>
          <a:p>
            <a:pPr marL="0" indent="0" algn="just">
              <a:buNone/>
            </a:pPr>
            <a:r>
              <a:rPr lang="tr-TR" sz="1500" b="1" dirty="0" smtClean="0">
                <a:latin typeface="Verdana" panose="020B0604030504040204" pitchFamily="34" charset="0"/>
                <a:ea typeface="Verdana" panose="020B0604030504040204" pitchFamily="34" charset="0"/>
                <a:cs typeface="Verdana" panose="020B0604030504040204" pitchFamily="34" charset="0"/>
              </a:rPr>
              <a:t>6- </a:t>
            </a:r>
            <a:r>
              <a:rPr lang="tr-TR" sz="1500" b="1" dirty="0">
                <a:latin typeface="Verdana" panose="020B0604030504040204" pitchFamily="34" charset="0"/>
                <a:ea typeface="Verdana" panose="020B0604030504040204" pitchFamily="34" charset="0"/>
                <a:cs typeface="Verdana" panose="020B0604030504040204" pitchFamily="34" charset="0"/>
              </a:rPr>
              <a:t>Tarım ve Orman Bakanlığınca gübre üretim ve tüketiminin kayıt altına alınmasına yönelik oluşturulan Gübre Takip Sistemi’ne kayıtlı kullanıcılar</a:t>
            </a:r>
            <a:r>
              <a:rPr lang="tr-TR" sz="1500" b="1" dirty="0" smtClean="0">
                <a:latin typeface="Verdana" panose="020B0604030504040204" pitchFamily="34" charset="0"/>
                <a:ea typeface="Verdana" panose="020B0604030504040204" pitchFamily="34" charset="0"/>
                <a:cs typeface="Verdana" panose="020B0604030504040204" pitchFamily="34" charset="0"/>
              </a:rPr>
              <a:t>.</a:t>
            </a:r>
          </a:p>
          <a:p>
            <a:pPr marL="0" indent="0" algn="just">
              <a:buNone/>
            </a:pPr>
            <a:endParaRPr lang="tr-TR" sz="15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500" b="1" dirty="0" smtClean="0">
                <a:latin typeface="Verdana" panose="020B0604030504040204" pitchFamily="34" charset="0"/>
                <a:ea typeface="Verdana" panose="020B0604030504040204" pitchFamily="34" charset="0"/>
                <a:cs typeface="Verdana" panose="020B0604030504040204" pitchFamily="34" charset="0"/>
              </a:rPr>
              <a:t> </a:t>
            </a:r>
            <a:endParaRPr lang="tr-TR" sz="15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5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500" b="1" dirty="0" smtClean="0">
                <a:latin typeface="Verdana" panose="020B0604030504040204" pitchFamily="34" charset="0"/>
                <a:ea typeface="Verdana" panose="020B0604030504040204" pitchFamily="34" charset="0"/>
                <a:cs typeface="Verdana" panose="020B0604030504040204" pitchFamily="34" charset="0"/>
              </a:rPr>
              <a:t>7- </a:t>
            </a:r>
            <a:r>
              <a:rPr lang="tr-TR" sz="1500" b="1" dirty="0">
                <a:latin typeface="Verdana" panose="020B0604030504040204" pitchFamily="34" charset="0"/>
                <a:ea typeface="Verdana" panose="020B0604030504040204" pitchFamily="34" charset="0"/>
                <a:cs typeface="Verdana" panose="020B0604030504040204" pitchFamily="34" charset="0"/>
              </a:rPr>
              <a:t>e-Fatura uygulamasına kayıtlı olan ve 2018 veya müteakip hesap dönemleri brüt satış hasılatı (veya satışları ile gayrisafi iş hasılatı) 25 Milyon TL ve üzeri olan mükellefler. </a:t>
            </a:r>
          </a:p>
          <a:p>
            <a:pPr marL="0" indent="0" algn="just">
              <a:buNone/>
            </a:pPr>
            <a:r>
              <a:rPr lang="tr-TR" sz="1500" b="1" dirty="0">
                <a:latin typeface="Verdana" panose="020B0604030504040204" pitchFamily="34" charset="0"/>
                <a:ea typeface="Verdana" panose="020B0604030504040204" pitchFamily="34" charset="0"/>
                <a:cs typeface="Verdana" panose="020B0604030504040204" pitchFamily="34" charset="0"/>
              </a:rPr>
              <a:t>8- </a:t>
            </a:r>
            <a:r>
              <a:rPr lang="tr-TR" sz="1500" b="1" dirty="0" smtClean="0">
                <a:latin typeface="Verdana" panose="020B0604030504040204" pitchFamily="34" charset="0"/>
                <a:ea typeface="Verdana" panose="020B0604030504040204" pitchFamily="34" charset="0"/>
                <a:cs typeface="Verdana" panose="020B0604030504040204" pitchFamily="34" charset="0"/>
              </a:rPr>
              <a:t>Komisyoncu </a:t>
            </a:r>
            <a:r>
              <a:rPr lang="tr-TR" sz="1500" b="1" dirty="0">
                <a:latin typeface="Verdana" panose="020B0604030504040204" pitchFamily="34" charset="0"/>
                <a:ea typeface="Verdana" panose="020B0604030504040204" pitchFamily="34" charset="0"/>
                <a:cs typeface="Verdana" panose="020B0604030504040204" pitchFamily="34" charset="0"/>
              </a:rPr>
              <a:t>veya tüccar olarak sebze ve meyve ticaretiyle iştigal eden mükellefler.</a:t>
            </a:r>
          </a:p>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lgn="just">
              <a:spcBef>
                <a:spcPts val="0"/>
              </a:spcBef>
              <a:buNone/>
              <a:defRPr/>
            </a:pPr>
            <a:endParaRPr lang="tr-T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None/>
              <a:defRPr/>
            </a:pPr>
            <a:endParaRPr lang="tr-TR" sz="1600" b="1" kern="0" dirty="0">
              <a:solidFill>
                <a:srgbClr val="71262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165208501"/>
              </p:ext>
            </p:extLst>
          </p:nvPr>
        </p:nvGraphicFramePr>
        <p:xfrm>
          <a:off x="15184" y="0"/>
          <a:ext cx="9144000" cy="1095375"/>
        </p:xfrm>
        <a:graphic>
          <a:graphicData uri="http://schemas.openxmlformats.org/presentationml/2006/ole">
            <mc:AlternateContent xmlns:mc="http://schemas.openxmlformats.org/markup-compatibility/2006">
              <mc:Choice xmlns:v="urn:schemas-microsoft-com:vml" Requires="v">
                <p:oleObj spid="_x0000_s55319" r:id="rId4" imgW="12241270" imgH="1460317" progId="">
                  <p:embed/>
                </p:oleObj>
              </mc:Choice>
              <mc:Fallback>
                <p:oleObj r:id="rId4" imgW="12241270" imgH="146031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4" y="0"/>
                        <a:ext cx="91440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p:cNvSpPr/>
          <p:nvPr/>
        </p:nvSpPr>
        <p:spPr>
          <a:xfrm>
            <a:off x="35496" y="98629"/>
            <a:ext cx="6654718" cy="523220"/>
          </a:xfrm>
          <a:prstGeom prst="rect">
            <a:avLst/>
          </a:prstGeom>
        </p:spPr>
        <p:txBody>
          <a:bodyPr wrap="square">
            <a:spAutoFit/>
          </a:bodyPr>
          <a:lstStyle/>
          <a:p>
            <a:pPr lvl="0">
              <a:spcBef>
                <a:spcPct val="0"/>
              </a:spcBef>
            </a:pPr>
            <a:r>
              <a:rPr lang="tr-TR" sz="2800" b="1" dirty="0">
                <a:solidFill>
                  <a:srgbClr val="003399"/>
                </a:solidFill>
                <a:latin typeface="Verdana" panose="020B0604030504040204" pitchFamily="34" charset="0"/>
                <a:ea typeface="Verdana" panose="020B0604030504040204" pitchFamily="34" charset="0"/>
                <a:cs typeface="Verdana" panose="020B0604030504040204" pitchFamily="34" charset="0"/>
              </a:rPr>
              <a:t>E-İRSALİYE</a:t>
            </a:r>
            <a:endParaRPr lang="tr-TR" sz="2800" b="1" kern="0" dirty="0">
              <a:solidFill>
                <a:srgbClr val="003399"/>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234205322"/>
              </p:ext>
            </p:extLst>
          </p:nvPr>
        </p:nvGraphicFramePr>
        <p:xfrm>
          <a:off x="251520" y="1622872"/>
          <a:ext cx="8640960" cy="3657600"/>
        </p:xfrm>
        <a:graphic>
          <a:graphicData uri="http://schemas.openxmlformats.org/drawingml/2006/table">
            <a:tbl>
              <a:tblPr firstRow="1" bandRow="1">
                <a:tableStyleId>{5C22544A-7EE6-4342-B048-85BDC9FD1C3A}</a:tableStyleId>
              </a:tblPr>
              <a:tblGrid>
                <a:gridCol w="8640960"/>
              </a:tblGrid>
              <a:tr h="370840">
                <a:tc>
                  <a:txBody>
                    <a:bodyPr/>
                    <a:lstStyle/>
                    <a:p>
                      <a:pPr algn="just"/>
                      <a:r>
                        <a:rPr lang="tr-TR" sz="1800" b="1" u="sng" dirty="0" smtClean="0">
                          <a:solidFill>
                            <a:schemeClr val="tx1"/>
                          </a:solidFill>
                          <a:latin typeface="Verdana" panose="020B0604030504040204" pitchFamily="34" charset="0"/>
                          <a:ea typeface="Verdana" panose="020B0604030504040204" pitchFamily="34" charset="0"/>
                          <a:cs typeface="Verdana" panose="020B0604030504040204" pitchFamily="34" charset="0"/>
                        </a:rPr>
                        <a:t>Gübre Takip Sistemi</a:t>
                      </a:r>
                      <a:r>
                        <a:rPr lang="tr-TR" sz="1800" b="1" u="sng"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Nedir?</a:t>
                      </a:r>
                    </a:p>
                    <a:p>
                      <a:pPr algn="just"/>
                      <a:r>
                        <a:rPr lang="tr-TR" sz="18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Piyasaya arz edilen gübrelerin paketleme aşamasından son kullanıcıya kadar takibinin sağlanmasına yönelik olarak; ülke tarımında kullanılan gübrelerin taklit, tağşiş ve sahteciliğin önlenerek dağıtımının amacına uygun yapılması, güvenli şekilde kullanılması ve bu anlamda tarımsal verimliliği artırıp, yanlış gübre kullanımının önlenmesi ile gübre üretim ve tüketiminin kayıt altına alınabilmesi amacıyla kurulan sistemdir.</a:t>
                      </a:r>
                    </a:p>
                    <a:p>
                      <a:pPr algn="just"/>
                      <a:r>
                        <a:rPr lang="tr-TR" sz="18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Gübre Takip Sistemi (GTS), insan sağlığını ve kamu güvenliğini tehdit edebilen kontrol dışı gübre kullanımı, gübre sahteciliği, tağşiş ve kaçakçılığın </a:t>
                      </a:r>
                      <a:r>
                        <a:rPr lang="tr-TR" sz="18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DNABarkod</a:t>
                      </a:r>
                      <a:r>
                        <a:rPr lang="tr-TR" sz="18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ve </a:t>
                      </a:r>
                      <a:r>
                        <a:rPr lang="tr-TR" sz="1800" b="0" i="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karekod</a:t>
                      </a:r>
                      <a:r>
                        <a:rPr lang="tr-TR" sz="1800" b="0" i="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sistemi ile takip edilerek önlenmesi ve tüketiciye orijinal, güvenilir, kaynağı belli ve nakliye süreçleri birebir izlenebilir gübrelerin tedarik edilmesinin sağlanması amacıyla kurulmuştur.</a:t>
                      </a:r>
                      <a:endParaRPr lang="tr-TR"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33607230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b="1" dirty="0">
              <a:solidFill>
                <a:srgbClr val="712629"/>
              </a:solidFill>
            </a:endParaRPr>
          </a:p>
          <a:p>
            <a:pPr>
              <a:buClr>
                <a:srgbClr val="F0A22E"/>
              </a:buClr>
            </a:pPr>
            <a:endParaRPr lang="tr-TR" dirty="0">
              <a:solidFill>
                <a:prstClr val="black">
                  <a:lumMod val="65000"/>
                  <a:lumOff val="35000"/>
                </a:prstClr>
              </a:solidFill>
            </a:endParaRPr>
          </a:p>
        </p:txBody>
      </p:sp>
      <p:sp>
        <p:nvSpPr>
          <p:cNvPr id="7" name="İçerik Yer Tutucusu 2"/>
          <p:cNvSpPr txBox="1">
            <a:spLocks/>
          </p:cNvSpPr>
          <p:nvPr/>
        </p:nvSpPr>
        <p:spPr>
          <a:xfrm>
            <a:off x="3241761" y="1276145"/>
            <a:ext cx="3096345" cy="160822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F0A22E"/>
              </a:buClr>
              <a:buFont typeface="Arial" pitchFamily="34" charset="0"/>
              <a:buNone/>
            </a:pPr>
            <a:endParaRPr lang="tr-TR" dirty="0">
              <a:solidFill>
                <a:prstClr val="black">
                  <a:lumMod val="65000"/>
                  <a:lumOff val="35000"/>
                </a:prstClr>
              </a:solidFill>
            </a:endParaRPr>
          </a:p>
        </p:txBody>
      </p:sp>
      <p:sp>
        <p:nvSpPr>
          <p:cNvPr id="12" name="İçerik Yer Tutucusu 2"/>
          <p:cNvSpPr txBox="1">
            <a:spLocks/>
          </p:cNvSpPr>
          <p:nvPr/>
        </p:nvSpPr>
        <p:spPr>
          <a:xfrm>
            <a:off x="3971552" y="3519388"/>
            <a:ext cx="2808312" cy="5944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dirty="0">
              <a:solidFill>
                <a:prstClr val="black">
                  <a:lumMod val="65000"/>
                  <a:lumOff val="35000"/>
                </a:prstClr>
              </a:solidFill>
            </a:endParaRPr>
          </a:p>
        </p:txBody>
      </p:sp>
      <p:sp>
        <p:nvSpPr>
          <p:cNvPr id="58" name="Metin kutusu 57"/>
          <p:cNvSpPr txBox="1"/>
          <p:nvPr/>
        </p:nvSpPr>
        <p:spPr>
          <a:xfrm>
            <a:off x="37404" y="-40206"/>
            <a:ext cx="8279012" cy="954107"/>
          </a:xfrm>
          <a:prstGeom prst="rect">
            <a:avLst/>
          </a:prstGeom>
          <a:noFill/>
        </p:spPr>
        <p:txBody>
          <a:bodyPr wrap="square" rtlCol="0">
            <a:spAutoFit/>
          </a:bodyPr>
          <a:lstStyle/>
          <a:p>
            <a:r>
              <a:rPr lang="tr-TR" altLang="tr-TR" sz="2800" b="1" kern="0" dirty="0">
                <a:solidFill>
                  <a:prstClr val="white"/>
                </a:solidFill>
              </a:rPr>
              <a:t>MÜKELLEFLERLE İLETİŞİM </a:t>
            </a:r>
            <a:br>
              <a:rPr lang="tr-TR" altLang="tr-TR" sz="2800" b="1" kern="0" dirty="0">
                <a:solidFill>
                  <a:prstClr val="white"/>
                </a:solidFill>
              </a:rPr>
            </a:br>
            <a:r>
              <a:rPr lang="tr-TR" altLang="tr-TR" sz="2800" b="1" kern="0" dirty="0">
                <a:solidFill>
                  <a:prstClr val="white"/>
                </a:solidFill>
              </a:rPr>
              <a:t>TEKNİKLERİ EĞİTİMİ (MİTE) PROJESİ</a:t>
            </a:r>
            <a:endParaRPr lang="tr-TR" sz="2800" b="1" dirty="0">
              <a:solidFill>
                <a:prstClr val="white"/>
              </a:solidFill>
            </a:endParaRPr>
          </a:p>
        </p:txBody>
      </p:sp>
      <p:sp>
        <p:nvSpPr>
          <p:cNvPr id="13" name="İçerik Yer Tutucusu 2"/>
          <p:cNvSpPr>
            <a:spLocks noGrp="1"/>
          </p:cNvSpPr>
          <p:nvPr>
            <p:ph idx="1"/>
          </p:nvPr>
        </p:nvSpPr>
        <p:spPr>
          <a:xfrm>
            <a:off x="251519" y="1012530"/>
            <a:ext cx="8227167" cy="4936750"/>
          </a:xfrm>
          <a:prstGeom prst="rect">
            <a:avLst/>
          </a:prstGeom>
        </p:spPr>
        <p:txBody>
          <a:bodyPr>
            <a:noAutofit/>
          </a:bodyPr>
          <a:lstStyle/>
          <a:p>
            <a:pPr marL="0" indent="0" algn="just">
              <a:spcBef>
                <a:spcPts val="0"/>
              </a:spcBef>
              <a:buNone/>
              <a:defRPr/>
            </a:pPr>
            <a:endParaRPr lang="tr-TR" sz="1600" dirty="0"/>
          </a:p>
          <a:p>
            <a:pPr algn="just">
              <a:buFont typeface="Wingdings" panose="05000000000000000000" pitchFamily="2" charset="2"/>
              <a:buChar char="v"/>
            </a:pPr>
            <a:r>
              <a:rPr lang="tr-TR" sz="1600" dirty="0">
                <a:latin typeface="Verdana" panose="020B0604030504040204" pitchFamily="34" charset="0"/>
                <a:ea typeface="Verdana" panose="020B0604030504040204" pitchFamily="34" charset="0"/>
                <a:cs typeface="Verdana" panose="020B0604030504040204" pitchFamily="34" charset="0"/>
              </a:rPr>
              <a:t>E-İrsaliye uygulamasına dahil olmak zorunda olan mükelleflerin, e-İrsaliye uygulamasına ilişkin başvurularını ve fiili geçiş hazırlıklarını </a:t>
            </a:r>
            <a:r>
              <a:rPr lang="tr-TR" sz="1600" b="1" u="sng" dirty="0">
                <a:latin typeface="Verdana" panose="020B0604030504040204" pitchFamily="34" charset="0"/>
                <a:ea typeface="Verdana" panose="020B0604030504040204" pitchFamily="34" charset="0"/>
                <a:cs typeface="Verdana" panose="020B0604030504040204" pitchFamily="34" charset="0"/>
              </a:rPr>
              <a:t>1/7/2020 tarihine kadar tamamlayarak</a:t>
            </a:r>
            <a:r>
              <a:rPr lang="tr-TR" sz="1600" dirty="0">
                <a:latin typeface="Verdana" panose="020B0604030504040204" pitchFamily="34" charset="0"/>
                <a:ea typeface="Verdana" panose="020B0604030504040204" pitchFamily="34" charset="0"/>
                <a:cs typeface="Verdana" panose="020B0604030504040204" pitchFamily="34" charset="0"/>
              </a:rPr>
              <a:t> e-İrsaliye uygulamasına geçmeleri ve bu tarihten itibaren düzenleyecekleri sevk irsaliyelerini </a:t>
            </a:r>
            <a:r>
              <a:rPr lang="tr-TR" sz="1600" b="1" u="sng" dirty="0">
                <a:latin typeface="Verdana" panose="020B0604030504040204" pitchFamily="34" charset="0"/>
                <a:ea typeface="Verdana" panose="020B0604030504040204" pitchFamily="34" charset="0"/>
                <a:cs typeface="Verdana" panose="020B0604030504040204" pitchFamily="34" charset="0"/>
              </a:rPr>
              <a:t>istisnai durumlar haricinde</a:t>
            </a:r>
            <a:r>
              <a:rPr lang="tr-TR" sz="1600" dirty="0">
                <a:latin typeface="Verdana" panose="020B0604030504040204" pitchFamily="34" charset="0"/>
                <a:ea typeface="Verdana" panose="020B0604030504040204" pitchFamily="34" charset="0"/>
                <a:cs typeface="Verdana" panose="020B0604030504040204" pitchFamily="34" charset="0"/>
              </a:rPr>
              <a:t>, e-İrsaliye olarak düzenlemeleri ve kayıtlı kullanıcılardan e-İrsaliye olarak almaları zorunludur.</a:t>
            </a:r>
          </a:p>
          <a:p>
            <a:pPr algn="just">
              <a:buFont typeface="Wingdings" panose="05000000000000000000" pitchFamily="2" charset="2"/>
              <a:buChar char="v"/>
            </a:pPr>
            <a:r>
              <a:rPr lang="tr-TR" sz="1600" b="1" dirty="0">
                <a:latin typeface="Verdana" panose="020B0604030504040204" pitchFamily="34" charset="0"/>
                <a:ea typeface="Verdana" panose="020B0604030504040204" pitchFamily="34" charset="0"/>
                <a:cs typeface="Verdana" panose="020B0604030504040204" pitchFamily="34" charset="0"/>
              </a:rPr>
              <a:t>Komisyoncu veya tüccar olarak sebze ve meyve ticaretiyle iştigal eden mükellefler 1/1/2020 tarihine kadar </a:t>
            </a:r>
            <a:r>
              <a:rPr lang="tr-TR" sz="1600" dirty="0">
                <a:latin typeface="Verdana" panose="020B0604030504040204" pitchFamily="34" charset="0"/>
                <a:ea typeface="Verdana" panose="020B0604030504040204" pitchFamily="34" charset="0"/>
                <a:cs typeface="Verdana" panose="020B0604030504040204" pitchFamily="34" charset="0"/>
              </a:rPr>
              <a:t>e-İrsaliye uygulamasına geçmeleri ve bu tarihten itibaren düzenleyecekleri sevk irsaliyelerini </a:t>
            </a:r>
            <a:r>
              <a:rPr lang="tr-TR" sz="1600" b="1" u="sng" dirty="0">
                <a:latin typeface="Verdana" panose="020B0604030504040204" pitchFamily="34" charset="0"/>
                <a:ea typeface="Verdana" panose="020B0604030504040204" pitchFamily="34" charset="0"/>
                <a:cs typeface="Verdana" panose="020B0604030504040204" pitchFamily="34" charset="0"/>
              </a:rPr>
              <a:t>istisnai durumlar haricinde</a:t>
            </a:r>
            <a:r>
              <a:rPr lang="tr-TR" sz="1600" dirty="0">
                <a:latin typeface="Verdana" panose="020B0604030504040204" pitchFamily="34" charset="0"/>
                <a:ea typeface="Verdana" panose="020B0604030504040204" pitchFamily="34" charset="0"/>
                <a:cs typeface="Verdana" panose="020B0604030504040204" pitchFamily="34" charset="0"/>
              </a:rPr>
              <a:t>, e-İrsaliye olarak düzenlemeleri ve kayıtlı kullanıcılardan e-İrsaliye olarak almaları zorunludur.</a:t>
            </a:r>
          </a:p>
          <a:p>
            <a:pPr algn="just">
              <a:buFont typeface="Wingdings" panose="05000000000000000000" pitchFamily="2" charset="2"/>
              <a:buChar char="v"/>
            </a:pPr>
            <a:r>
              <a:rPr lang="tr-TR" sz="1600" dirty="0">
                <a:latin typeface="Verdana" panose="020B0604030504040204" pitchFamily="34" charset="0"/>
                <a:ea typeface="Verdana" panose="020B0604030504040204" pitchFamily="34" charset="0"/>
                <a:cs typeface="Verdana" panose="020B0604030504040204" pitchFamily="34" charset="0"/>
              </a:rPr>
              <a:t>1/1/2020 tarihinden itibaren faaliyetleri icra etmeye başlayanlar için e-irsaliye zorunluluğu </a:t>
            </a:r>
            <a:r>
              <a:rPr lang="tr-TR" sz="1600" b="1" u="sng" dirty="0">
                <a:latin typeface="Verdana" panose="020B0604030504040204" pitchFamily="34" charset="0"/>
                <a:ea typeface="Verdana" panose="020B0604030504040204" pitchFamily="34" charset="0"/>
                <a:cs typeface="Verdana" panose="020B0604030504040204" pitchFamily="34" charset="0"/>
              </a:rPr>
              <a:t>söz konusu işlemlerinin gerçekleştirildiği ayı izleyen dördüncü ayın başından itibaren başlayacaktır.</a:t>
            </a:r>
            <a:endParaRPr lang="tr-TR" sz="1600"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lgn="just">
              <a:spcBef>
                <a:spcPts val="0"/>
              </a:spcBef>
              <a:buNone/>
              <a:defRPr/>
            </a:pPr>
            <a:endParaRPr lang="tr-T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None/>
              <a:defRPr/>
            </a:pPr>
            <a:endParaRPr lang="tr-TR" sz="1600" b="1" kern="0" dirty="0">
              <a:solidFill>
                <a:srgbClr val="71262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165208501"/>
              </p:ext>
            </p:extLst>
          </p:nvPr>
        </p:nvGraphicFramePr>
        <p:xfrm>
          <a:off x="15184" y="0"/>
          <a:ext cx="9144000" cy="1095375"/>
        </p:xfrm>
        <a:graphic>
          <a:graphicData uri="http://schemas.openxmlformats.org/presentationml/2006/ole">
            <mc:AlternateContent xmlns:mc="http://schemas.openxmlformats.org/markup-compatibility/2006">
              <mc:Choice xmlns:v="urn:schemas-microsoft-com:vml" Requires="v">
                <p:oleObj spid="_x0000_s47192" r:id="rId4" imgW="12241270" imgH="1460317" progId="">
                  <p:embed/>
                </p:oleObj>
              </mc:Choice>
              <mc:Fallback>
                <p:oleObj r:id="rId4" imgW="12241270" imgH="1460317" progId="">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4" y="0"/>
                        <a:ext cx="91440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p:cNvSpPr/>
          <p:nvPr/>
        </p:nvSpPr>
        <p:spPr>
          <a:xfrm>
            <a:off x="35496" y="98629"/>
            <a:ext cx="6654718" cy="523220"/>
          </a:xfrm>
          <a:prstGeom prst="rect">
            <a:avLst/>
          </a:prstGeom>
        </p:spPr>
        <p:txBody>
          <a:bodyPr wrap="square">
            <a:spAutoFit/>
          </a:bodyPr>
          <a:lstStyle/>
          <a:p>
            <a:pPr lvl="0">
              <a:spcBef>
                <a:spcPct val="0"/>
              </a:spcBef>
            </a:pPr>
            <a:r>
              <a:rPr lang="tr-TR" sz="2800" b="1" dirty="0">
                <a:solidFill>
                  <a:srgbClr val="003399"/>
                </a:solidFill>
                <a:latin typeface="Verdana" panose="020B0604030504040204" pitchFamily="34" charset="0"/>
                <a:ea typeface="Verdana" panose="020B0604030504040204" pitchFamily="34" charset="0"/>
                <a:cs typeface="Verdana" panose="020B0604030504040204" pitchFamily="34" charset="0"/>
              </a:rPr>
              <a:t>E-İRSALİYE</a:t>
            </a:r>
            <a:endParaRPr lang="tr-TR" sz="2800" b="1" kern="0" dirty="0">
              <a:solidFill>
                <a:srgbClr val="003399"/>
              </a:solidFill>
            </a:endParaRPr>
          </a:p>
        </p:txBody>
      </p:sp>
    </p:spTree>
    <p:extLst>
      <p:ext uri="{BB962C8B-B14F-4D97-AF65-F5344CB8AC3E}">
        <p14:creationId xmlns:p14="http://schemas.microsoft.com/office/powerpoint/2010/main" val="18669587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b="1" dirty="0">
              <a:solidFill>
                <a:srgbClr val="712629"/>
              </a:solidFill>
            </a:endParaRPr>
          </a:p>
          <a:p>
            <a:pPr>
              <a:buClr>
                <a:srgbClr val="F0A22E"/>
              </a:buClr>
            </a:pPr>
            <a:endParaRPr lang="tr-TR" dirty="0">
              <a:solidFill>
                <a:prstClr val="black">
                  <a:lumMod val="65000"/>
                  <a:lumOff val="35000"/>
                </a:prstClr>
              </a:solidFill>
            </a:endParaRPr>
          </a:p>
        </p:txBody>
      </p:sp>
      <p:sp>
        <p:nvSpPr>
          <p:cNvPr id="7" name="İçerik Yer Tutucusu 2"/>
          <p:cNvSpPr txBox="1">
            <a:spLocks/>
          </p:cNvSpPr>
          <p:nvPr/>
        </p:nvSpPr>
        <p:spPr>
          <a:xfrm>
            <a:off x="3241761" y="1276145"/>
            <a:ext cx="3096345" cy="160822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F0A22E"/>
              </a:buClr>
              <a:buFont typeface="Arial" pitchFamily="34" charset="0"/>
              <a:buNone/>
            </a:pPr>
            <a:endParaRPr lang="tr-TR" dirty="0">
              <a:solidFill>
                <a:prstClr val="black">
                  <a:lumMod val="65000"/>
                  <a:lumOff val="35000"/>
                </a:prstClr>
              </a:solidFill>
            </a:endParaRPr>
          </a:p>
        </p:txBody>
      </p:sp>
      <p:sp>
        <p:nvSpPr>
          <p:cNvPr id="12" name="İçerik Yer Tutucusu 2"/>
          <p:cNvSpPr txBox="1">
            <a:spLocks/>
          </p:cNvSpPr>
          <p:nvPr/>
        </p:nvSpPr>
        <p:spPr>
          <a:xfrm>
            <a:off x="3971552" y="3519388"/>
            <a:ext cx="2808312" cy="5944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dirty="0">
              <a:solidFill>
                <a:prstClr val="black">
                  <a:lumMod val="65000"/>
                  <a:lumOff val="35000"/>
                </a:prstClr>
              </a:solidFill>
            </a:endParaRPr>
          </a:p>
        </p:txBody>
      </p:sp>
      <p:sp>
        <p:nvSpPr>
          <p:cNvPr id="58" name="Metin kutusu 57"/>
          <p:cNvSpPr txBox="1"/>
          <p:nvPr/>
        </p:nvSpPr>
        <p:spPr>
          <a:xfrm>
            <a:off x="37404" y="-40206"/>
            <a:ext cx="8279012" cy="954107"/>
          </a:xfrm>
          <a:prstGeom prst="rect">
            <a:avLst/>
          </a:prstGeom>
          <a:noFill/>
        </p:spPr>
        <p:txBody>
          <a:bodyPr wrap="square" rtlCol="0">
            <a:spAutoFit/>
          </a:bodyPr>
          <a:lstStyle/>
          <a:p>
            <a:r>
              <a:rPr lang="tr-TR" altLang="tr-TR" sz="2800" b="1" kern="0" dirty="0">
                <a:solidFill>
                  <a:prstClr val="white"/>
                </a:solidFill>
              </a:rPr>
              <a:t>MÜKELLEFLERLE İLETİŞİM </a:t>
            </a:r>
            <a:br>
              <a:rPr lang="tr-TR" altLang="tr-TR" sz="2800" b="1" kern="0" dirty="0">
                <a:solidFill>
                  <a:prstClr val="white"/>
                </a:solidFill>
              </a:rPr>
            </a:br>
            <a:r>
              <a:rPr lang="tr-TR" altLang="tr-TR" sz="2800" b="1" kern="0" dirty="0">
                <a:solidFill>
                  <a:prstClr val="white"/>
                </a:solidFill>
              </a:rPr>
              <a:t>TEKNİKLERİ EĞİTİMİ (MİTE) PROJESİ</a:t>
            </a:r>
            <a:endParaRPr lang="tr-TR" sz="2800" b="1" dirty="0">
              <a:solidFill>
                <a:prstClr val="white"/>
              </a:solidFill>
            </a:endParaRPr>
          </a:p>
        </p:txBody>
      </p:sp>
      <p:sp>
        <p:nvSpPr>
          <p:cNvPr id="13" name="İçerik Yer Tutucusu 2"/>
          <p:cNvSpPr>
            <a:spLocks noGrp="1"/>
          </p:cNvSpPr>
          <p:nvPr>
            <p:ph idx="1"/>
          </p:nvPr>
        </p:nvSpPr>
        <p:spPr>
          <a:xfrm>
            <a:off x="251519" y="1012530"/>
            <a:ext cx="8227167" cy="4936750"/>
          </a:xfrm>
          <a:prstGeom prst="rect">
            <a:avLst/>
          </a:prstGeom>
        </p:spPr>
        <p:txBody>
          <a:bodyPr>
            <a:noAutofit/>
          </a:bodyPr>
          <a:lstStyle/>
          <a:p>
            <a:pPr marL="0" indent="0" algn="just">
              <a:spcBef>
                <a:spcPts val="0"/>
              </a:spcBef>
              <a:buNone/>
              <a:defRPr/>
            </a:pPr>
            <a:endParaRPr lang="tr-TR" sz="1600" dirty="0"/>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sz="4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a:t>
            </a:r>
            <a:r>
              <a:rPr lang="tr-TR" sz="4000" b="1" cap="all" dirty="0" err="1">
                <a:solidFill>
                  <a:srgbClr val="003399"/>
                </a:solidFill>
                <a:latin typeface="Verdana" panose="020B0604030504040204" pitchFamily="34" charset="0"/>
                <a:ea typeface="Verdana" panose="020B0604030504040204" pitchFamily="34" charset="0"/>
                <a:cs typeface="Verdana" panose="020B0604030504040204" pitchFamily="34" charset="0"/>
              </a:rPr>
              <a:t>İrsaliye’nin</a:t>
            </a:r>
            <a:r>
              <a:rPr lang="tr-TR" sz="4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 Faydaları Nelerdir?</a:t>
            </a:r>
          </a:p>
          <a:p>
            <a:pPr marL="0" indent="0">
              <a:buNone/>
            </a:pPr>
            <a:endParaRPr lang="tr-TR" sz="1600" dirty="0"/>
          </a:p>
          <a:p>
            <a:pPr marL="0" indent="0">
              <a:buNone/>
            </a:pPr>
            <a:endParaRPr lang="tr-TR" sz="1600" dirty="0"/>
          </a:p>
          <a:p>
            <a:pPr marL="0" indent="0">
              <a:buNone/>
            </a:pPr>
            <a:endParaRPr lang="tr-TR" sz="1600" dirty="0"/>
          </a:p>
          <a:p>
            <a:pPr marL="0" indent="0">
              <a:buNone/>
            </a:pPr>
            <a:endParaRPr lang="tr-TR" sz="1600" dirty="0"/>
          </a:p>
          <a:p>
            <a:pPr marL="0" indent="0" algn="just">
              <a:spcBef>
                <a:spcPts val="0"/>
              </a:spcBef>
              <a:buNone/>
              <a:defRPr/>
            </a:pPr>
            <a:endParaRPr lang="tr-T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None/>
              <a:defRPr/>
            </a:pPr>
            <a:endParaRPr lang="tr-TR" sz="1600" b="1" kern="0" dirty="0">
              <a:solidFill>
                <a:srgbClr val="71262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165208501"/>
              </p:ext>
            </p:extLst>
          </p:nvPr>
        </p:nvGraphicFramePr>
        <p:xfrm>
          <a:off x="15184" y="0"/>
          <a:ext cx="9144000" cy="1095375"/>
        </p:xfrm>
        <a:graphic>
          <a:graphicData uri="http://schemas.openxmlformats.org/presentationml/2006/ole">
            <mc:AlternateContent xmlns:mc="http://schemas.openxmlformats.org/markup-compatibility/2006">
              <mc:Choice xmlns:v="urn:schemas-microsoft-com:vml" Requires="v">
                <p:oleObj spid="_x0000_s48214" r:id="rId4" imgW="12241270" imgH="1460317" progId="">
                  <p:embed/>
                </p:oleObj>
              </mc:Choice>
              <mc:Fallback>
                <p:oleObj r:id="rId4" imgW="12241270" imgH="1460317" progId="">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4" y="0"/>
                        <a:ext cx="91440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p:cNvSpPr/>
          <p:nvPr/>
        </p:nvSpPr>
        <p:spPr>
          <a:xfrm>
            <a:off x="35496" y="98629"/>
            <a:ext cx="6654718" cy="523220"/>
          </a:xfrm>
          <a:prstGeom prst="rect">
            <a:avLst/>
          </a:prstGeom>
        </p:spPr>
        <p:txBody>
          <a:bodyPr wrap="square">
            <a:spAutoFit/>
          </a:bodyPr>
          <a:lstStyle/>
          <a:p>
            <a:pPr lvl="0">
              <a:spcBef>
                <a:spcPct val="0"/>
              </a:spcBef>
            </a:pPr>
            <a:r>
              <a:rPr lang="tr-TR" sz="2800" b="1" dirty="0">
                <a:solidFill>
                  <a:srgbClr val="003399"/>
                </a:solidFill>
                <a:latin typeface="Verdana" panose="020B0604030504040204" pitchFamily="34" charset="0"/>
                <a:ea typeface="Verdana" panose="020B0604030504040204" pitchFamily="34" charset="0"/>
                <a:cs typeface="Verdana" panose="020B0604030504040204" pitchFamily="34" charset="0"/>
              </a:rPr>
              <a:t>E-İRSALİYE</a:t>
            </a:r>
            <a:endParaRPr lang="tr-TR" sz="2800" b="1" kern="0" dirty="0">
              <a:solidFill>
                <a:srgbClr val="003399"/>
              </a:solidFill>
            </a:endParaRPr>
          </a:p>
        </p:txBody>
      </p:sp>
    </p:spTree>
    <p:extLst>
      <p:ext uri="{BB962C8B-B14F-4D97-AF65-F5344CB8AC3E}">
        <p14:creationId xmlns:p14="http://schemas.microsoft.com/office/powerpoint/2010/main" val="26801351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b="1" dirty="0">
              <a:solidFill>
                <a:srgbClr val="712629"/>
              </a:solidFill>
            </a:endParaRPr>
          </a:p>
          <a:p>
            <a:pPr>
              <a:buClr>
                <a:srgbClr val="F0A22E"/>
              </a:buClr>
            </a:pPr>
            <a:endParaRPr lang="tr-TR" dirty="0">
              <a:solidFill>
                <a:prstClr val="black">
                  <a:lumMod val="65000"/>
                  <a:lumOff val="35000"/>
                </a:prstClr>
              </a:solidFill>
            </a:endParaRPr>
          </a:p>
        </p:txBody>
      </p:sp>
      <p:sp>
        <p:nvSpPr>
          <p:cNvPr id="7" name="İçerik Yer Tutucusu 2"/>
          <p:cNvSpPr txBox="1">
            <a:spLocks/>
          </p:cNvSpPr>
          <p:nvPr/>
        </p:nvSpPr>
        <p:spPr>
          <a:xfrm>
            <a:off x="3241761" y="1276145"/>
            <a:ext cx="3096345" cy="160822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F0A22E"/>
              </a:buClr>
              <a:buFont typeface="Arial" pitchFamily="34" charset="0"/>
              <a:buNone/>
            </a:pPr>
            <a:endParaRPr lang="tr-TR" dirty="0">
              <a:solidFill>
                <a:prstClr val="black">
                  <a:lumMod val="65000"/>
                  <a:lumOff val="35000"/>
                </a:prstClr>
              </a:solidFill>
            </a:endParaRPr>
          </a:p>
        </p:txBody>
      </p:sp>
      <p:sp>
        <p:nvSpPr>
          <p:cNvPr id="12" name="İçerik Yer Tutucusu 2"/>
          <p:cNvSpPr txBox="1">
            <a:spLocks/>
          </p:cNvSpPr>
          <p:nvPr/>
        </p:nvSpPr>
        <p:spPr>
          <a:xfrm>
            <a:off x="3971552" y="3519388"/>
            <a:ext cx="2808312" cy="5944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dirty="0">
              <a:solidFill>
                <a:prstClr val="black">
                  <a:lumMod val="65000"/>
                  <a:lumOff val="35000"/>
                </a:prstClr>
              </a:solidFill>
            </a:endParaRPr>
          </a:p>
        </p:txBody>
      </p:sp>
      <p:sp>
        <p:nvSpPr>
          <p:cNvPr id="58" name="Metin kutusu 57"/>
          <p:cNvSpPr txBox="1"/>
          <p:nvPr/>
        </p:nvSpPr>
        <p:spPr>
          <a:xfrm>
            <a:off x="37404" y="-40206"/>
            <a:ext cx="8279012" cy="954107"/>
          </a:xfrm>
          <a:prstGeom prst="rect">
            <a:avLst/>
          </a:prstGeom>
          <a:noFill/>
        </p:spPr>
        <p:txBody>
          <a:bodyPr wrap="square" rtlCol="0">
            <a:spAutoFit/>
          </a:bodyPr>
          <a:lstStyle/>
          <a:p>
            <a:r>
              <a:rPr lang="tr-TR" altLang="tr-TR" sz="2800" b="1" kern="0" dirty="0">
                <a:solidFill>
                  <a:prstClr val="white"/>
                </a:solidFill>
              </a:rPr>
              <a:t>MÜKELLEFLERLE İLETİŞİM </a:t>
            </a:r>
            <a:br>
              <a:rPr lang="tr-TR" altLang="tr-TR" sz="2800" b="1" kern="0" dirty="0">
                <a:solidFill>
                  <a:prstClr val="white"/>
                </a:solidFill>
              </a:rPr>
            </a:br>
            <a:r>
              <a:rPr lang="tr-TR" altLang="tr-TR" sz="2800" b="1" kern="0" dirty="0">
                <a:solidFill>
                  <a:prstClr val="white"/>
                </a:solidFill>
              </a:rPr>
              <a:t>TEKNİKLERİ EĞİTİMİ (MİTE) PROJESİ</a:t>
            </a:r>
            <a:endParaRPr lang="tr-TR" sz="2800" b="1" dirty="0">
              <a:solidFill>
                <a:prstClr val="white"/>
              </a:solidFill>
            </a:endParaRPr>
          </a:p>
        </p:txBody>
      </p:sp>
      <p:sp>
        <p:nvSpPr>
          <p:cNvPr id="13" name="İçerik Yer Tutucusu 2"/>
          <p:cNvSpPr>
            <a:spLocks noGrp="1"/>
          </p:cNvSpPr>
          <p:nvPr>
            <p:ph idx="1"/>
          </p:nvPr>
        </p:nvSpPr>
        <p:spPr>
          <a:xfrm>
            <a:off x="251519" y="1012530"/>
            <a:ext cx="8227167" cy="5152774"/>
          </a:xfrm>
          <a:prstGeom prst="rect">
            <a:avLst/>
          </a:prstGeom>
        </p:spPr>
        <p:txBody>
          <a:bodyPr>
            <a:noAutofit/>
          </a:bodyPr>
          <a:lstStyle/>
          <a:p>
            <a:pPr marL="0" indent="0" algn="just">
              <a:buNone/>
            </a:pPr>
            <a:r>
              <a:rPr lang="tr-TR" sz="1600" b="1" u="sng" dirty="0" smtClean="0">
                <a:solidFill>
                  <a:srgbClr val="003399"/>
                </a:solidFill>
                <a:latin typeface="Verdana" panose="020B0604030504040204" pitchFamily="34" charset="0"/>
                <a:ea typeface="Verdana" panose="020B0604030504040204" pitchFamily="34" charset="0"/>
                <a:cs typeface="Verdana" panose="020B0604030504040204" pitchFamily="34" charset="0"/>
              </a:rPr>
              <a:t>Sevkiyat </a:t>
            </a:r>
            <a:r>
              <a:rPr lang="tr-TR" sz="1600" b="1" u="sng" dirty="0">
                <a:solidFill>
                  <a:srgbClr val="003399"/>
                </a:solidFill>
                <a:latin typeface="Verdana" panose="020B0604030504040204" pitchFamily="34" charset="0"/>
                <a:ea typeface="Verdana" panose="020B0604030504040204" pitchFamily="34" charset="0"/>
                <a:cs typeface="Verdana" panose="020B0604030504040204" pitchFamily="34" charset="0"/>
              </a:rPr>
              <a:t>Sürecinizi Hızlandırın</a:t>
            </a:r>
          </a:p>
          <a:p>
            <a:pPr marL="0" indent="0" algn="just">
              <a:buNone/>
            </a:pPr>
            <a:r>
              <a:rPr lang="tr-TR" sz="1600" b="1" dirty="0">
                <a:latin typeface="Verdana" panose="020B0604030504040204" pitchFamily="34" charset="0"/>
                <a:ea typeface="Verdana" panose="020B0604030504040204" pitchFamily="34" charset="0"/>
                <a:cs typeface="Verdana" panose="020B0604030504040204" pitchFamily="34" charset="0"/>
              </a:rPr>
              <a:t>Sevkiyat başlamadan önce, oluşturulan e-İrsaliye belgenizin mevzuata uygunluğu kontrol edilerek sistem tarafından alıcısına iletilir. Aksi bir durumda, e-İrsaliye bilgilerinizi görüntüleyerek elektronik ortamda yanıt alabilirsiniz. Böylece sevkiyat gerçekleştiğinde iade işlemlerinizde azalma olacaktır.</a:t>
            </a:r>
          </a:p>
          <a:p>
            <a:pPr marL="0" indent="0" algn="just">
              <a:buNone/>
            </a:pPr>
            <a:endParaRPr lang="tr-TR" sz="1600" b="1" u="sng" dirty="0" smtClean="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600" b="1" u="sng" dirty="0" smtClean="0">
                <a:solidFill>
                  <a:srgbClr val="003399"/>
                </a:solidFill>
                <a:latin typeface="Verdana" panose="020B0604030504040204" pitchFamily="34" charset="0"/>
                <a:ea typeface="Verdana" panose="020B0604030504040204" pitchFamily="34" charset="0"/>
                <a:cs typeface="Verdana" panose="020B0604030504040204" pitchFamily="34" charset="0"/>
              </a:rPr>
              <a:t>Hızlı </a:t>
            </a:r>
            <a:r>
              <a:rPr lang="tr-TR" sz="1600" b="1" u="sng" dirty="0">
                <a:solidFill>
                  <a:srgbClr val="003399"/>
                </a:solidFill>
                <a:latin typeface="Verdana" panose="020B0604030504040204" pitchFamily="34" charset="0"/>
                <a:ea typeface="Verdana" panose="020B0604030504040204" pitchFamily="34" charset="0"/>
                <a:cs typeface="Verdana" panose="020B0604030504040204" pitchFamily="34" charset="0"/>
              </a:rPr>
              <a:t>Erişim Sağlayın</a:t>
            </a:r>
          </a:p>
          <a:p>
            <a:pPr marL="0" indent="0" algn="just">
              <a:buNone/>
            </a:pPr>
            <a:r>
              <a:rPr lang="tr-TR" sz="1600" b="1" dirty="0">
                <a:latin typeface="Verdana" panose="020B0604030504040204" pitchFamily="34" charset="0"/>
                <a:ea typeface="Verdana" panose="020B0604030504040204" pitchFamily="34" charset="0"/>
                <a:cs typeface="Verdana" panose="020B0604030504040204" pitchFamily="34" charset="0"/>
              </a:rPr>
              <a:t>İstediğiniz e-</a:t>
            </a:r>
            <a:r>
              <a:rPr lang="tr-TR" sz="1600" b="1" dirty="0" err="1">
                <a:latin typeface="Verdana" panose="020B0604030504040204" pitchFamily="34" charset="0"/>
                <a:ea typeface="Verdana" panose="020B0604030504040204" pitchFamily="34" charset="0"/>
                <a:cs typeface="Verdana" panose="020B0604030504040204" pitchFamily="34" charset="0"/>
              </a:rPr>
              <a:t>İrsaliye’ye</a:t>
            </a:r>
            <a:r>
              <a:rPr lang="tr-TR" sz="1600" b="1" dirty="0">
                <a:latin typeface="Verdana" panose="020B0604030504040204" pitchFamily="34" charset="0"/>
                <a:ea typeface="Verdana" panose="020B0604030504040204" pitchFamily="34" charset="0"/>
                <a:cs typeface="Verdana" panose="020B0604030504040204" pitchFamily="34" charset="0"/>
              </a:rPr>
              <a:t> her yerden kolay ve hızlı erişim sağlayabilirsiniz. e-İrsaliye ve dijital arşivleme ile bütün geçmiş irsaliyelerinizi tek tıkla, hızlı ve kolayca görüntüleyebilirsiniz.</a:t>
            </a:r>
          </a:p>
          <a:p>
            <a:pPr marL="0" indent="0" algn="just">
              <a:buNone/>
            </a:pPr>
            <a:endParaRPr lang="tr-TR" sz="16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600" b="1" u="sng" dirty="0">
                <a:solidFill>
                  <a:srgbClr val="003399"/>
                </a:solidFill>
                <a:latin typeface="Verdana" panose="020B0604030504040204" pitchFamily="34" charset="0"/>
                <a:ea typeface="Verdana" panose="020B0604030504040204" pitchFamily="34" charset="0"/>
                <a:cs typeface="Verdana" panose="020B0604030504040204" pitchFamily="34" charset="0"/>
              </a:rPr>
              <a:t>İrsaliyelerinizi Arşivlemekten Kurtulun</a:t>
            </a:r>
          </a:p>
          <a:p>
            <a:pPr marL="0" indent="0" algn="just">
              <a:buNone/>
            </a:pPr>
            <a:r>
              <a:rPr lang="tr-TR" sz="1600" b="1" dirty="0">
                <a:latin typeface="Verdana" panose="020B0604030504040204" pitchFamily="34" charset="0"/>
                <a:ea typeface="Verdana" panose="020B0604030504040204" pitchFamily="34" charset="0"/>
                <a:cs typeface="Verdana" panose="020B0604030504040204" pitchFamily="34" charset="0"/>
              </a:rPr>
              <a:t>e-</a:t>
            </a:r>
            <a:r>
              <a:rPr lang="tr-TR" sz="1600" b="1" dirty="0" err="1">
                <a:latin typeface="Verdana" panose="020B0604030504040204" pitchFamily="34" charset="0"/>
                <a:ea typeface="Verdana" panose="020B0604030504040204" pitchFamily="34" charset="0"/>
                <a:cs typeface="Verdana" panose="020B0604030504040204" pitchFamily="34" charset="0"/>
              </a:rPr>
              <a:t>İrsaliye’lerinizi</a:t>
            </a:r>
            <a:r>
              <a:rPr lang="tr-TR" sz="1600" b="1" dirty="0">
                <a:latin typeface="Verdana" panose="020B0604030504040204" pitchFamily="34" charset="0"/>
                <a:ea typeface="Verdana" panose="020B0604030504040204" pitchFamily="34" charset="0"/>
                <a:cs typeface="Verdana" panose="020B0604030504040204" pitchFamily="34" charset="0"/>
              </a:rPr>
              <a:t> dijital ortamda 10 yıl boyunca saklayabilir, fiziki arşivleme masraflarınızı ortadan kaldırabilirsiniz. Fiziksel arşivleme ve kağıt saklama sıkıntısından kurtulursunuz. Böylece e-</a:t>
            </a:r>
            <a:r>
              <a:rPr lang="tr-TR" sz="1600" b="1" dirty="0" err="1">
                <a:latin typeface="Verdana" panose="020B0604030504040204" pitchFamily="34" charset="0"/>
                <a:ea typeface="Verdana" panose="020B0604030504040204" pitchFamily="34" charset="0"/>
                <a:cs typeface="Verdana" panose="020B0604030504040204" pitchFamily="34" charset="0"/>
              </a:rPr>
              <a:t>İrsaliye’nizin</a:t>
            </a:r>
            <a:r>
              <a:rPr lang="tr-TR" sz="1600" b="1" dirty="0">
                <a:latin typeface="Verdana" panose="020B0604030504040204" pitchFamily="34" charset="0"/>
                <a:ea typeface="Verdana" panose="020B0604030504040204" pitchFamily="34" charset="0"/>
                <a:cs typeface="Verdana" panose="020B0604030504040204" pitchFamily="34" charset="0"/>
              </a:rPr>
              <a:t> alıcısına doğru gittiğinden emin olup, kaybolma riskini ortadan kaldırmış olursunuz.</a:t>
            </a:r>
          </a:p>
          <a:p>
            <a:pPr marL="0" indent="0" algn="just">
              <a:spcBef>
                <a:spcPts val="0"/>
              </a:spcBef>
              <a:buNone/>
              <a:defRPr/>
            </a:pPr>
            <a:endParaRPr lang="tr-T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None/>
              <a:defRPr/>
            </a:pPr>
            <a:endParaRPr lang="tr-TR" sz="1600" b="1" kern="0" dirty="0">
              <a:solidFill>
                <a:srgbClr val="71262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165208501"/>
              </p:ext>
            </p:extLst>
          </p:nvPr>
        </p:nvGraphicFramePr>
        <p:xfrm>
          <a:off x="15184" y="0"/>
          <a:ext cx="9144000" cy="1095375"/>
        </p:xfrm>
        <a:graphic>
          <a:graphicData uri="http://schemas.openxmlformats.org/presentationml/2006/ole">
            <mc:AlternateContent xmlns:mc="http://schemas.openxmlformats.org/markup-compatibility/2006">
              <mc:Choice xmlns:v="urn:schemas-microsoft-com:vml" Requires="v">
                <p:oleObj spid="_x0000_s49238" r:id="rId4" imgW="12241270" imgH="1460317" progId="">
                  <p:embed/>
                </p:oleObj>
              </mc:Choice>
              <mc:Fallback>
                <p:oleObj r:id="rId4" imgW="12241270" imgH="1460317" progId="">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4" y="0"/>
                        <a:ext cx="91440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p:cNvSpPr/>
          <p:nvPr/>
        </p:nvSpPr>
        <p:spPr>
          <a:xfrm>
            <a:off x="35496" y="98629"/>
            <a:ext cx="6654718" cy="523220"/>
          </a:xfrm>
          <a:prstGeom prst="rect">
            <a:avLst/>
          </a:prstGeom>
        </p:spPr>
        <p:txBody>
          <a:bodyPr wrap="square">
            <a:spAutoFit/>
          </a:bodyPr>
          <a:lstStyle/>
          <a:p>
            <a:pPr lvl="0">
              <a:spcBef>
                <a:spcPct val="0"/>
              </a:spcBef>
            </a:pPr>
            <a:r>
              <a:rPr lang="tr-TR" sz="2800" b="1" dirty="0">
                <a:solidFill>
                  <a:srgbClr val="003399"/>
                </a:solidFill>
                <a:latin typeface="Verdana" panose="020B0604030504040204" pitchFamily="34" charset="0"/>
                <a:ea typeface="Verdana" panose="020B0604030504040204" pitchFamily="34" charset="0"/>
                <a:cs typeface="Verdana" panose="020B0604030504040204" pitchFamily="34" charset="0"/>
              </a:rPr>
              <a:t>E-İRSALİYE</a:t>
            </a:r>
            <a:endParaRPr lang="tr-TR" sz="2800" b="1" kern="0" dirty="0">
              <a:solidFill>
                <a:srgbClr val="003399"/>
              </a:solidFill>
            </a:endParaRPr>
          </a:p>
        </p:txBody>
      </p:sp>
    </p:spTree>
    <p:extLst>
      <p:ext uri="{BB962C8B-B14F-4D97-AF65-F5344CB8AC3E}">
        <p14:creationId xmlns:p14="http://schemas.microsoft.com/office/powerpoint/2010/main" val="11896956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b="1" dirty="0">
              <a:solidFill>
                <a:srgbClr val="712629"/>
              </a:solidFill>
            </a:endParaRPr>
          </a:p>
          <a:p>
            <a:pPr>
              <a:buClr>
                <a:srgbClr val="F0A22E"/>
              </a:buClr>
            </a:pPr>
            <a:endParaRPr lang="tr-TR" dirty="0">
              <a:solidFill>
                <a:prstClr val="black">
                  <a:lumMod val="65000"/>
                  <a:lumOff val="35000"/>
                </a:prstClr>
              </a:solidFill>
            </a:endParaRPr>
          </a:p>
        </p:txBody>
      </p:sp>
      <p:sp>
        <p:nvSpPr>
          <p:cNvPr id="7" name="İçerik Yer Tutucusu 2"/>
          <p:cNvSpPr txBox="1">
            <a:spLocks/>
          </p:cNvSpPr>
          <p:nvPr/>
        </p:nvSpPr>
        <p:spPr>
          <a:xfrm>
            <a:off x="3241761" y="1276145"/>
            <a:ext cx="3096345" cy="160822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F0A22E"/>
              </a:buClr>
              <a:buFont typeface="Arial" pitchFamily="34" charset="0"/>
              <a:buNone/>
            </a:pPr>
            <a:endParaRPr lang="tr-TR" dirty="0">
              <a:solidFill>
                <a:prstClr val="black">
                  <a:lumMod val="65000"/>
                  <a:lumOff val="35000"/>
                </a:prstClr>
              </a:solidFill>
            </a:endParaRPr>
          </a:p>
        </p:txBody>
      </p:sp>
      <p:sp>
        <p:nvSpPr>
          <p:cNvPr id="12" name="İçerik Yer Tutucusu 2"/>
          <p:cNvSpPr txBox="1">
            <a:spLocks/>
          </p:cNvSpPr>
          <p:nvPr/>
        </p:nvSpPr>
        <p:spPr>
          <a:xfrm>
            <a:off x="3971552" y="3519388"/>
            <a:ext cx="2808312" cy="5944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dirty="0">
              <a:solidFill>
                <a:prstClr val="black">
                  <a:lumMod val="65000"/>
                  <a:lumOff val="35000"/>
                </a:prstClr>
              </a:solidFill>
            </a:endParaRPr>
          </a:p>
        </p:txBody>
      </p:sp>
      <p:sp>
        <p:nvSpPr>
          <p:cNvPr id="58" name="Metin kutusu 57"/>
          <p:cNvSpPr txBox="1"/>
          <p:nvPr/>
        </p:nvSpPr>
        <p:spPr>
          <a:xfrm>
            <a:off x="37404" y="-40206"/>
            <a:ext cx="8279012" cy="954107"/>
          </a:xfrm>
          <a:prstGeom prst="rect">
            <a:avLst/>
          </a:prstGeom>
          <a:noFill/>
        </p:spPr>
        <p:txBody>
          <a:bodyPr wrap="square" rtlCol="0">
            <a:spAutoFit/>
          </a:bodyPr>
          <a:lstStyle/>
          <a:p>
            <a:r>
              <a:rPr lang="tr-TR" altLang="tr-TR" sz="2800" b="1" kern="0" dirty="0">
                <a:solidFill>
                  <a:prstClr val="white"/>
                </a:solidFill>
              </a:rPr>
              <a:t>MÜKELLEFLERLE İLETİŞİM </a:t>
            </a:r>
            <a:br>
              <a:rPr lang="tr-TR" altLang="tr-TR" sz="2800" b="1" kern="0" dirty="0">
                <a:solidFill>
                  <a:prstClr val="white"/>
                </a:solidFill>
              </a:rPr>
            </a:br>
            <a:r>
              <a:rPr lang="tr-TR" altLang="tr-TR" sz="2800" b="1" kern="0" dirty="0">
                <a:solidFill>
                  <a:prstClr val="white"/>
                </a:solidFill>
              </a:rPr>
              <a:t>TEKNİKLERİ EĞİTİMİ (MİTE) PROJESİ</a:t>
            </a:r>
            <a:endParaRPr lang="tr-TR" sz="2800" b="1" dirty="0">
              <a:solidFill>
                <a:prstClr val="white"/>
              </a:solidFill>
            </a:endParaRPr>
          </a:p>
        </p:txBody>
      </p:sp>
      <p:sp>
        <p:nvSpPr>
          <p:cNvPr id="13" name="İçerik Yer Tutucusu 2"/>
          <p:cNvSpPr>
            <a:spLocks noGrp="1"/>
          </p:cNvSpPr>
          <p:nvPr>
            <p:ph idx="1"/>
          </p:nvPr>
        </p:nvSpPr>
        <p:spPr>
          <a:xfrm>
            <a:off x="251519" y="1012530"/>
            <a:ext cx="8227167" cy="4936750"/>
          </a:xfrm>
          <a:prstGeom prst="rect">
            <a:avLst/>
          </a:prstGeom>
        </p:spPr>
        <p:txBody>
          <a:bodyPr>
            <a:noAutofit/>
          </a:bodyPr>
          <a:lstStyle/>
          <a:p>
            <a:pPr marL="0" indent="0" algn="just">
              <a:spcBef>
                <a:spcPts val="0"/>
              </a:spcBef>
              <a:buNone/>
              <a:defRPr/>
            </a:pPr>
            <a:endParaRPr lang="tr-TR" sz="1600" dirty="0"/>
          </a:p>
          <a:p>
            <a:pPr marL="0" indent="0">
              <a:buNone/>
            </a:pPr>
            <a:r>
              <a:rPr lang="tr-TR" sz="1600" b="1" u="sng" cap="all" dirty="0">
                <a:solidFill>
                  <a:srgbClr val="003399"/>
                </a:solidFill>
                <a:latin typeface="Verdana" panose="020B0604030504040204" pitchFamily="34" charset="0"/>
                <a:ea typeface="Verdana" panose="020B0604030504040204" pitchFamily="34" charset="0"/>
                <a:cs typeface="Verdana" panose="020B0604030504040204" pitchFamily="34" charset="0"/>
              </a:rPr>
              <a:t>e-İrsaliyede Bulunması Gereken Bilgiler </a:t>
            </a:r>
            <a:endParaRPr lang="tr-TR" sz="1600" u="sng"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tr-TR" sz="2000" dirty="0">
                <a:latin typeface="Verdana" panose="020B0604030504040204" pitchFamily="34" charset="0"/>
                <a:ea typeface="Verdana" panose="020B0604030504040204" pitchFamily="34" charset="0"/>
                <a:cs typeface="Verdana" panose="020B0604030504040204" pitchFamily="34" charset="0"/>
              </a:rPr>
              <a:t>e-İrsaliyenin düzenlenme tarihi ve belge numarası. </a:t>
            </a:r>
          </a:p>
          <a:p>
            <a:pPr algn="just">
              <a:buFont typeface="Wingdings" panose="05000000000000000000" pitchFamily="2" charset="2"/>
              <a:buChar char="v"/>
            </a:pPr>
            <a:r>
              <a:rPr lang="tr-TR" sz="2000" dirty="0">
                <a:latin typeface="Verdana" panose="020B0604030504040204" pitchFamily="34" charset="0"/>
                <a:ea typeface="Verdana" panose="020B0604030504040204" pitchFamily="34" charset="0"/>
                <a:cs typeface="Verdana" panose="020B0604030504040204" pitchFamily="34" charset="0"/>
              </a:rPr>
              <a:t>e-İrsaliyeyi düzenleyenin adı/soyadı, ticaret unvanı, adresi, vergi dairesi ve vergi kimlik numarası. </a:t>
            </a:r>
          </a:p>
          <a:p>
            <a:pPr algn="just">
              <a:buFont typeface="Wingdings" panose="05000000000000000000" pitchFamily="2" charset="2"/>
              <a:buChar char="v"/>
            </a:pPr>
            <a:r>
              <a:rPr lang="tr-TR" sz="2000" dirty="0">
                <a:latin typeface="Verdana" panose="020B0604030504040204" pitchFamily="34" charset="0"/>
                <a:ea typeface="Verdana" panose="020B0604030504040204" pitchFamily="34" charset="0"/>
                <a:cs typeface="Verdana" panose="020B0604030504040204" pitchFamily="34" charset="0"/>
              </a:rPr>
              <a:t>Müşterinin adı/soyadı, ticaret unvanı, varsa vergi dairesi ve vergi kimlik numarası, işyeri adresi ve farklı ise teslimat adresi. </a:t>
            </a:r>
          </a:p>
          <a:p>
            <a:pPr algn="just">
              <a:buFont typeface="Wingdings" panose="05000000000000000000" pitchFamily="2" charset="2"/>
              <a:buChar char="v"/>
            </a:pPr>
            <a:r>
              <a:rPr lang="tr-TR" sz="2000" dirty="0">
                <a:latin typeface="Verdana" panose="020B0604030504040204" pitchFamily="34" charset="0"/>
                <a:ea typeface="Verdana" panose="020B0604030504040204" pitchFamily="34" charset="0"/>
                <a:cs typeface="Verdana" panose="020B0604030504040204" pitchFamily="34" charset="0"/>
              </a:rPr>
              <a:t>Taşınan malın nevi, miktarı. </a:t>
            </a:r>
          </a:p>
          <a:p>
            <a:pPr algn="just">
              <a:buFont typeface="Wingdings" panose="05000000000000000000" pitchFamily="2" charset="2"/>
              <a:buChar char="v"/>
            </a:pPr>
            <a:r>
              <a:rPr lang="tr-TR" sz="2000" dirty="0">
                <a:latin typeface="Verdana" panose="020B0604030504040204" pitchFamily="34" charset="0"/>
                <a:ea typeface="Verdana" panose="020B0604030504040204" pitchFamily="34" charset="0"/>
                <a:cs typeface="Verdana" panose="020B0604030504040204" pitchFamily="34" charset="0"/>
              </a:rPr>
              <a:t>Fiili sevk tarihi ile saat ve dakika olarak fiili sevk zamanı. </a:t>
            </a:r>
          </a:p>
          <a:p>
            <a:pPr algn="just">
              <a:buFont typeface="Wingdings" panose="05000000000000000000" pitchFamily="2" charset="2"/>
              <a:buChar char="v"/>
            </a:pPr>
            <a:r>
              <a:rPr lang="tr-TR" sz="2000" dirty="0">
                <a:latin typeface="Verdana" panose="020B0604030504040204" pitchFamily="34" charset="0"/>
                <a:ea typeface="Verdana" panose="020B0604030504040204" pitchFamily="34" charset="0"/>
                <a:cs typeface="Verdana" panose="020B0604030504040204" pitchFamily="34" charset="0"/>
              </a:rPr>
              <a:t>Başkanlık sistemlerinden elektronik ortamda sorgulanması, doğrulanması ve görüntülenmesine imkân vermek üzere, Başkanlık tarafından bilgi içeriği belirlenen </a:t>
            </a:r>
            <a:r>
              <a:rPr lang="tr-TR" sz="2000" dirty="0" err="1">
                <a:latin typeface="Verdana" panose="020B0604030504040204" pitchFamily="34" charset="0"/>
                <a:ea typeface="Verdana" panose="020B0604030504040204" pitchFamily="34" charset="0"/>
                <a:cs typeface="Verdana" panose="020B0604030504040204" pitchFamily="34" charset="0"/>
              </a:rPr>
              <a:t>karekod</a:t>
            </a:r>
            <a:r>
              <a:rPr lang="tr-TR" sz="2000" dirty="0">
                <a:latin typeface="Verdana" panose="020B0604030504040204" pitchFamily="34" charset="0"/>
                <a:ea typeface="Verdana" panose="020B0604030504040204" pitchFamily="34" charset="0"/>
                <a:cs typeface="Verdana" panose="020B0604030504040204" pitchFamily="34" charset="0"/>
              </a:rPr>
              <a:t> veya barkod </a:t>
            </a:r>
          </a:p>
          <a:p>
            <a:pPr marL="0" lvl="0" indent="0">
              <a:spcBef>
                <a:spcPts val="0"/>
              </a:spcBef>
              <a:buNone/>
              <a:defRPr/>
            </a:pPr>
            <a:endParaRPr lang="tr-TR" sz="1600" b="1" kern="0" dirty="0">
              <a:solidFill>
                <a:srgbClr val="71262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165208501"/>
              </p:ext>
            </p:extLst>
          </p:nvPr>
        </p:nvGraphicFramePr>
        <p:xfrm>
          <a:off x="15184" y="0"/>
          <a:ext cx="9144000" cy="1095375"/>
        </p:xfrm>
        <a:graphic>
          <a:graphicData uri="http://schemas.openxmlformats.org/presentationml/2006/ole">
            <mc:AlternateContent xmlns:mc="http://schemas.openxmlformats.org/markup-compatibility/2006">
              <mc:Choice xmlns:v="urn:schemas-microsoft-com:vml" Requires="v">
                <p:oleObj spid="_x0000_s50261" r:id="rId4" imgW="12241270" imgH="1460317" progId="">
                  <p:embed/>
                </p:oleObj>
              </mc:Choice>
              <mc:Fallback>
                <p:oleObj r:id="rId4" imgW="12241270" imgH="1460317" progId="">
                  <p:embed/>
                  <p:pic>
                    <p:nvPicPr>
                      <p:cNvPr id="0"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4" y="0"/>
                        <a:ext cx="91440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p:cNvSpPr/>
          <p:nvPr/>
        </p:nvSpPr>
        <p:spPr>
          <a:xfrm>
            <a:off x="35496" y="98629"/>
            <a:ext cx="6654718" cy="523220"/>
          </a:xfrm>
          <a:prstGeom prst="rect">
            <a:avLst/>
          </a:prstGeom>
        </p:spPr>
        <p:txBody>
          <a:bodyPr wrap="square">
            <a:spAutoFit/>
          </a:bodyPr>
          <a:lstStyle/>
          <a:p>
            <a:pPr lvl="0">
              <a:spcBef>
                <a:spcPct val="0"/>
              </a:spcBef>
            </a:pPr>
            <a:r>
              <a:rPr lang="tr-TR" sz="2800" b="1" dirty="0">
                <a:solidFill>
                  <a:srgbClr val="003399"/>
                </a:solidFill>
                <a:latin typeface="Verdana" panose="020B0604030504040204" pitchFamily="34" charset="0"/>
                <a:ea typeface="Verdana" panose="020B0604030504040204" pitchFamily="34" charset="0"/>
                <a:cs typeface="Verdana" panose="020B0604030504040204" pitchFamily="34" charset="0"/>
              </a:rPr>
              <a:t>E-İRSALİYE</a:t>
            </a:r>
            <a:endParaRPr lang="tr-TR" sz="2800" b="1" kern="0" dirty="0">
              <a:solidFill>
                <a:srgbClr val="003399"/>
              </a:solidFill>
            </a:endParaRPr>
          </a:p>
        </p:txBody>
      </p:sp>
    </p:spTree>
    <p:extLst>
      <p:ext uri="{BB962C8B-B14F-4D97-AF65-F5344CB8AC3E}">
        <p14:creationId xmlns:p14="http://schemas.microsoft.com/office/powerpoint/2010/main" val="31486307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445772" y="2374970"/>
            <a:ext cx="2304256" cy="5040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b="1" dirty="0">
              <a:solidFill>
                <a:srgbClr val="712629"/>
              </a:solidFill>
            </a:endParaRPr>
          </a:p>
          <a:p>
            <a:pPr>
              <a:buClr>
                <a:srgbClr val="F0A22E"/>
              </a:buClr>
            </a:pPr>
            <a:endParaRPr lang="tr-TR" dirty="0">
              <a:solidFill>
                <a:prstClr val="black">
                  <a:lumMod val="65000"/>
                  <a:lumOff val="35000"/>
                </a:prstClr>
              </a:solidFill>
            </a:endParaRPr>
          </a:p>
        </p:txBody>
      </p:sp>
      <p:sp>
        <p:nvSpPr>
          <p:cNvPr id="7" name="İçerik Yer Tutucusu 2"/>
          <p:cNvSpPr txBox="1">
            <a:spLocks/>
          </p:cNvSpPr>
          <p:nvPr/>
        </p:nvSpPr>
        <p:spPr>
          <a:xfrm>
            <a:off x="3241761" y="1276145"/>
            <a:ext cx="3096345" cy="1608227"/>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F0A22E"/>
              </a:buClr>
              <a:buFont typeface="Arial" pitchFamily="34" charset="0"/>
              <a:buNone/>
            </a:pPr>
            <a:endParaRPr lang="tr-TR" dirty="0">
              <a:solidFill>
                <a:prstClr val="black">
                  <a:lumMod val="65000"/>
                  <a:lumOff val="35000"/>
                </a:prstClr>
              </a:solidFill>
            </a:endParaRPr>
          </a:p>
        </p:txBody>
      </p:sp>
      <p:sp>
        <p:nvSpPr>
          <p:cNvPr id="12" name="İçerik Yer Tutucusu 2"/>
          <p:cNvSpPr txBox="1">
            <a:spLocks/>
          </p:cNvSpPr>
          <p:nvPr/>
        </p:nvSpPr>
        <p:spPr>
          <a:xfrm>
            <a:off x="3971552" y="3519388"/>
            <a:ext cx="2808312" cy="59444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F0A22E"/>
              </a:buClr>
              <a:buFont typeface="Arial" pitchFamily="34" charset="0"/>
              <a:buNone/>
            </a:pPr>
            <a:endParaRPr lang="tr-TR" dirty="0">
              <a:solidFill>
                <a:prstClr val="black">
                  <a:lumMod val="65000"/>
                  <a:lumOff val="35000"/>
                </a:prstClr>
              </a:solidFill>
            </a:endParaRPr>
          </a:p>
        </p:txBody>
      </p:sp>
      <p:sp>
        <p:nvSpPr>
          <p:cNvPr id="58" name="Metin kutusu 57"/>
          <p:cNvSpPr txBox="1"/>
          <p:nvPr/>
        </p:nvSpPr>
        <p:spPr>
          <a:xfrm>
            <a:off x="37404" y="-40206"/>
            <a:ext cx="8279012" cy="954107"/>
          </a:xfrm>
          <a:prstGeom prst="rect">
            <a:avLst/>
          </a:prstGeom>
          <a:noFill/>
        </p:spPr>
        <p:txBody>
          <a:bodyPr wrap="square" rtlCol="0">
            <a:spAutoFit/>
          </a:bodyPr>
          <a:lstStyle/>
          <a:p>
            <a:r>
              <a:rPr lang="tr-TR" altLang="tr-TR" sz="2800" b="1" kern="0" dirty="0">
                <a:solidFill>
                  <a:prstClr val="white"/>
                </a:solidFill>
              </a:rPr>
              <a:t>MÜKELLEFLERLE İLETİŞİM </a:t>
            </a:r>
            <a:br>
              <a:rPr lang="tr-TR" altLang="tr-TR" sz="2800" b="1" kern="0" dirty="0">
                <a:solidFill>
                  <a:prstClr val="white"/>
                </a:solidFill>
              </a:rPr>
            </a:br>
            <a:r>
              <a:rPr lang="tr-TR" altLang="tr-TR" sz="2800" b="1" kern="0" dirty="0">
                <a:solidFill>
                  <a:prstClr val="white"/>
                </a:solidFill>
              </a:rPr>
              <a:t>TEKNİKLERİ EĞİTİMİ (MİTE) PROJESİ</a:t>
            </a:r>
            <a:endParaRPr lang="tr-TR" sz="2800" b="1" dirty="0">
              <a:solidFill>
                <a:prstClr val="white"/>
              </a:solidFill>
            </a:endParaRPr>
          </a:p>
        </p:txBody>
      </p:sp>
      <p:sp>
        <p:nvSpPr>
          <p:cNvPr id="13" name="İçerik Yer Tutucusu 2"/>
          <p:cNvSpPr>
            <a:spLocks noGrp="1"/>
          </p:cNvSpPr>
          <p:nvPr>
            <p:ph idx="1"/>
          </p:nvPr>
        </p:nvSpPr>
        <p:spPr>
          <a:xfrm>
            <a:off x="251519" y="1012530"/>
            <a:ext cx="8227167" cy="5008758"/>
          </a:xfrm>
          <a:prstGeom prst="rect">
            <a:avLst/>
          </a:prstGeom>
        </p:spPr>
        <p:txBody>
          <a:bodyPr>
            <a:noAutofit/>
          </a:bodyPr>
          <a:lstStyle/>
          <a:p>
            <a:pPr marL="0" indent="0" algn="ctr">
              <a:buNone/>
            </a:pPr>
            <a:r>
              <a:rPr lang="tr-TR" sz="4000" b="1" cap="all" dirty="0" smtClean="0">
                <a:solidFill>
                  <a:srgbClr val="003399"/>
                </a:solidFill>
                <a:latin typeface="Verdana" panose="020B0604030504040204" pitchFamily="34" charset="0"/>
                <a:ea typeface="Verdana" panose="020B0604030504040204" pitchFamily="34" charset="0"/>
                <a:cs typeface="Verdana" panose="020B0604030504040204" pitchFamily="34" charset="0"/>
              </a:rPr>
              <a:t>e-Müstahsil </a:t>
            </a:r>
            <a:r>
              <a:rPr lang="tr-TR" sz="4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Makbuzu Uygulaması</a:t>
            </a:r>
            <a:endParaRPr lang="tr-TR" sz="4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fontAlgn="base">
              <a:buNone/>
            </a:pPr>
            <a:endParaRPr lang="tr-TR" sz="1600" dirty="0">
              <a:latin typeface="Verdana" panose="020B0604030504040204" pitchFamily="34" charset="0"/>
              <a:ea typeface="Verdana" panose="020B0604030504040204" pitchFamily="34" charset="0"/>
              <a:cs typeface="Verdana" panose="020B0604030504040204" pitchFamily="34" charset="0"/>
            </a:endParaRPr>
          </a:p>
          <a:p>
            <a:pPr marL="0" indent="0" fontAlgn="base">
              <a:buNone/>
            </a:pPr>
            <a:endParaRPr lang="tr-TR" sz="1400" dirty="0"/>
          </a:p>
          <a:p>
            <a:pPr marL="0" indent="0" algn="just">
              <a:buNone/>
            </a:pPr>
            <a:endParaRPr lang="tr-TR" sz="14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ts val="0"/>
              </a:spcBef>
              <a:buNone/>
              <a:defRPr/>
            </a:pPr>
            <a:endParaRPr lang="tr-TR" sz="1600" b="1" kern="0" dirty="0">
              <a:solidFill>
                <a:srgbClr val="71262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165208501"/>
              </p:ext>
            </p:extLst>
          </p:nvPr>
        </p:nvGraphicFramePr>
        <p:xfrm>
          <a:off x="15184" y="0"/>
          <a:ext cx="9144000" cy="1095375"/>
        </p:xfrm>
        <a:graphic>
          <a:graphicData uri="http://schemas.openxmlformats.org/presentationml/2006/ole">
            <mc:AlternateContent xmlns:mc="http://schemas.openxmlformats.org/markup-compatibility/2006">
              <mc:Choice xmlns:v="urn:schemas-microsoft-com:vml" Requires="v">
                <p:oleObj spid="_x0000_s54349" r:id="rId4" imgW="12241270" imgH="1460317" progId="">
                  <p:embed/>
                </p:oleObj>
              </mc:Choice>
              <mc:Fallback>
                <p:oleObj r:id="rId4" imgW="12241270" imgH="1460317" progId="">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4" y="0"/>
                        <a:ext cx="91440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4318" name="Picture 46"/>
          <p:cNvPicPr>
            <a:picLocks noChangeAspect="1" noChangeArrowheads="1"/>
          </p:cNvPicPr>
          <p:nvPr/>
        </p:nvPicPr>
        <p:blipFill>
          <a:blip r:embed="rId6"/>
          <a:srcRect/>
          <a:stretch>
            <a:fillRect/>
          </a:stretch>
        </p:blipFill>
        <p:spPr bwMode="auto">
          <a:xfrm>
            <a:off x="179512" y="2374971"/>
            <a:ext cx="8712968" cy="4268740"/>
          </a:xfrm>
          <a:prstGeom prst="rect">
            <a:avLst/>
          </a:prstGeom>
          <a:noFill/>
          <a:ln w="9525">
            <a:noFill/>
            <a:miter lim="800000"/>
            <a:headEnd/>
            <a:tailEnd/>
          </a:ln>
          <a:effectLst/>
        </p:spPr>
      </p:pic>
    </p:spTree>
    <p:extLst>
      <p:ext uri="{BB962C8B-B14F-4D97-AF65-F5344CB8AC3E}">
        <p14:creationId xmlns:p14="http://schemas.microsoft.com/office/powerpoint/2010/main" val="31748828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algn="just">
              <a:buFont typeface="Wingdings" panose="05000000000000000000" pitchFamily="2" charset="2"/>
              <a:buChar char="v"/>
            </a:pPr>
            <a:r>
              <a:rPr lang="tr-TR" sz="2400" b="1" i="1" dirty="0">
                <a:latin typeface="Verdana" panose="020B0604030504040204" pitchFamily="34" charset="0"/>
                <a:ea typeface="Verdana" panose="020B0604030504040204" pitchFamily="34" charset="0"/>
                <a:cs typeface="Verdana" panose="020B0604030504040204" pitchFamily="34" charset="0"/>
              </a:rPr>
              <a:t>Gerçek usulde vergiye tabi olmayan çiftçilerden mal satın alınmasında</a:t>
            </a:r>
            <a:r>
              <a:rPr lang="tr-TR" sz="2400" dirty="0">
                <a:latin typeface="Verdana" panose="020B0604030504040204" pitchFamily="34" charset="0"/>
                <a:ea typeface="Verdana" panose="020B0604030504040204" pitchFamily="34" charset="0"/>
                <a:cs typeface="Verdana" panose="020B0604030504040204" pitchFamily="34" charset="0"/>
              </a:rPr>
              <a:t> fatura yerine geçen ticari bir vesika olarak kullanılmakta olan müstahsil makbuzunun, elektronik ortamda düzenlenebilmesi muhafaza ve ibraz edilmesi ve Başkanlığa elektronik ortamda iletilmesine veya raporlanabilmesine ilişkin düzenlemeler bu bölümün konusunu oluşturmaktadır.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Bu Tebliğde düzenlenen e-Müstahsil Makbuzu, yeni bir belge türü olmayıp, kâğıt ortamdaki “Müstahsil Makbuzu” ile aynı hukuki niteliklere sahiptir.</a:t>
            </a:r>
          </a:p>
          <a:p>
            <a:endParaRPr lang="tr-TR" sz="2400" dirty="0"/>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
        <p:nvSpPr>
          <p:cNvPr id="7" name="Metin kutusu 6"/>
          <p:cNvSpPr txBox="1"/>
          <p:nvPr/>
        </p:nvSpPr>
        <p:spPr>
          <a:xfrm>
            <a:off x="-11642" y="251937"/>
            <a:ext cx="7103922" cy="584775"/>
          </a:xfrm>
          <a:prstGeom prst="rect">
            <a:avLst/>
          </a:prstGeom>
          <a:noFill/>
        </p:spPr>
        <p:txBody>
          <a:bodyPr wrap="square" rtlCol="0">
            <a:spAutoFit/>
          </a:bodyPr>
          <a:lstStyle/>
          <a:p>
            <a:pPr>
              <a:spcBef>
                <a:spcPct val="0"/>
              </a:spcBef>
            </a:pPr>
            <a:r>
              <a:rPr lang="tr-TR" sz="3200" dirty="0">
                <a:solidFill>
                  <a:srgbClr val="003399"/>
                </a:solidFill>
                <a:latin typeface="Verdana" panose="020B0604030504040204" pitchFamily="34" charset="0"/>
                <a:ea typeface="Verdana" panose="020B0604030504040204" pitchFamily="34" charset="0"/>
                <a:cs typeface="Verdana" panose="020B0604030504040204" pitchFamily="34" charset="0"/>
              </a:rPr>
              <a:t>e-Müstahsil Makbuzu</a:t>
            </a:r>
            <a:endParaRPr lang="tr-TR" sz="3200" b="1" kern="0" dirty="0">
              <a:solidFill>
                <a:srgbClr val="003399"/>
              </a:solidFill>
            </a:endParaRPr>
          </a:p>
        </p:txBody>
      </p:sp>
    </p:spTree>
    <p:extLst>
      <p:ext uri="{BB962C8B-B14F-4D97-AF65-F5344CB8AC3E}">
        <p14:creationId xmlns:p14="http://schemas.microsoft.com/office/powerpoint/2010/main" val="16247721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lgn="ctr">
              <a:buNone/>
            </a:pPr>
            <a:r>
              <a:rPr lang="tr-TR" sz="3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e-Müstahsil Makbuzu </a:t>
            </a:r>
          </a:p>
          <a:p>
            <a:pPr marL="0" indent="0" algn="ctr">
              <a:buNone/>
            </a:pPr>
            <a:r>
              <a:rPr lang="tr-TR" sz="3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Uygulamasına Dâhil Olma </a:t>
            </a:r>
          </a:p>
          <a:p>
            <a:pPr marL="0" indent="0">
              <a:buNone/>
            </a:pPr>
            <a:endParaRPr lang="tr-TR" sz="2400" dirty="0"/>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303151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707886"/>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ELEKTRONİK BELGE DÖNEMİ</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a:xfrm>
            <a:off x="457200" y="1203110"/>
            <a:ext cx="8229600" cy="4923053"/>
          </a:xfrm>
        </p:spPr>
        <p:txBody>
          <a:bodyPr>
            <a:normAutofit fontScale="77500" lnSpcReduction="20000"/>
          </a:bodyPr>
          <a:lstStyle/>
          <a:p>
            <a:pPr marL="0" indent="0" algn="just">
              <a:buNone/>
            </a:pPr>
            <a:r>
              <a:rPr lang="tr-TR" sz="4700" dirty="0">
                <a:latin typeface="Verdana" panose="020B0604030504040204" pitchFamily="34" charset="0"/>
                <a:ea typeface="Verdana" panose="020B0604030504040204" pitchFamily="34" charset="0"/>
                <a:cs typeface="Verdana" panose="020B0604030504040204" pitchFamily="34" charset="0"/>
              </a:rPr>
              <a:t>Günümüzde bilişim teknolojileri, sağladıkları verimlilik ve maliyet avantajı gibi nedenlerle büyük bir hızla ilerlemektedir. </a:t>
            </a:r>
          </a:p>
          <a:p>
            <a:pPr marL="0" indent="0" algn="just">
              <a:buNone/>
            </a:pPr>
            <a:r>
              <a:rPr lang="tr-TR" sz="4700" dirty="0">
                <a:latin typeface="Verdana" panose="020B0604030504040204" pitchFamily="34" charset="0"/>
                <a:ea typeface="Verdana" panose="020B0604030504040204" pitchFamily="34" charset="0"/>
                <a:cs typeface="Verdana" panose="020B0604030504040204" pitchFamily="34" charset="0"/>
              </a:rPr>
              <a:t>Bilişim teknolojilerinde yaşanan gelişmeler hayatın her alanında etkisini göstermiş, işletmeler iş süreçlerinde gittikçe daha yoğun bir şekilde bilişim teknolojilerinden yararlanmaya başlamıştır. </a:t>
            </a:r>
            <a:endParaRPr lang="tr-TR" sz="4700" b="1" cap="all"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4000" b="1" cap="all"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04046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e-Müstahsil makbuzu uygulaması geçmesi zorunlu olan mükellefler dışında, </a:t>
            </a:r>
            <a:r>
              <a:rPr lang="tr-TR" sz="2400" b="1" u="sng" dirty="0">
                <a:latin typeface="Verdana" panose="020B0604030504040204" pitchFamily="34" charset="0"/>
                <a:ea typeface="Verdana" panose="020B0604030504040204" pitchFamily="34" charset="0"/>
                <a:cs typeface="Verdana" panose="020B0604030504040204" pitchFamily="34" charset="0"/>
              </a:rPr>
              <a:t>uygulamaya geçme zorunluluğu bulunmamaktadır.</a:t>
            </a:r>
          </a:p>
          <a:p>
            <a:pPr marL="0" indent="0" algn="just">
              <a:buNone/>
            </a:pPr>
            <a:endParaRPr lang="tr-TR" sz="2400" u="sng"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u="sng" dirty="0">
                <a:latin typeface="Verdana" panose="020B0604030504040204" pitchFamily="34" charset="0"/>
                <a:ea typeface="Verdana" panose="020B0604030504040204" pitchFamily="34" charset="0"/>
                <a:cs typeface="Verdana" panose="020B0604030504040204" pitchFamily="34" charset="0"/>
              </a:rPr>
              <a:t>Uygulamaya dahil olmak isteyen mükelleflerin;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e-Fatura uygulamasına dâhil olması,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e-Müstahsil Makbuzu düzenleyebilme ve iletebilme konusunda gerekli hazırlıklarını tamamlamış olması,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Belirtilen uygulamadan yararlanma yöntemleri ve başvuru esaslarına uygun şekilde e-Müstahsil Makbuzu uygulamasına dâhil olmak için gerekli başvuruyu yapması gerekmektedir.</a:t>
            </a:r>
          </a:p>
          <a:p>
            <a:pPr marL="0" indent="0">
              <a:buNone/>
            </a:pPr>
            <a:endParaRPr lang="tr-TR" sz="2400" dirty="0"/>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
        <p:nvSpPr>
          <p:cNvPr id="7" name="Metin kutusu 6"/>
          <p:cNvSpPr txBox="1"/>
          <p:nvPr/>
        </p:nvSpPr>
        <p:spPr>
          <a:xfrm>
            <a:off x="-11642" y="251937"/>
            <a:ext cx="7103922" cy="830997"/>
          </a:xfrm>
          <a:prstGeom prst="rect">
            <a:avLst/>
          </a:prstGeom>
          <a:noFill/>
        </p:spPr>
        <p:txBody>
          <a:bodyPr wrap="square" rtlCol="0">
            <a:spAutoFit/>
          </a:bodyPr>
          <a:lstStyle/>
          <a:p>
            <a:pPr algn="just"/>
            <a:r>
              <a:rPr lang="tr-TR" sz="1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e-Müstahsil Makbuzu Uygulamasına Dâhil Olma</a:t>
            </a:r>
            <a:r>
              <a:rPr lang="tr-TR" sz="1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 </a:t>
            </a:r>
          </a:p>
          <a:p>
            <a:pPr>
              <a:spcBef>
                <a:spcPct val="0"/>
              </a:spcBef>
            </a:pPr>
            <a:endParaRPr lang="tr-TR" sz="3200" b="1" kern="0" dirty="0">
              <a:solidFill>
                <a:prstClr val="white"/>
              </a:solidFill>
            </a:endParaRPr>
          </a:p>
        </p:txBody>
      </p:sp>
    </p:spTree>
    <p:extLst>
      <p:ext uri="{BB962C8B-B14F-4D97-AF65-F5344CB8AC3E}">
        <p14:creationId xmlns:p14="http://schemas.microsoft.com/office/powerpoint/2010/main" val="23974040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marL="0" indent="0" algn="just">
              <a:buNone/>
            </a:pPr>
            <a:r>
              <a:rPr lang="tr-TR" sz="2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e-Müstahsil Makbuzu Uygulamasına Geçiş Zorunluluğu </a:t>
            </a:r>
            <a:endParaRPr lang="tr-TR" sz="2000" u="sng"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dirty="0">
                <a:latin typeface="Verdana" panose="020B0604030504040204" pitchFamily="34" charset="0"/>
                <a:ea typeface="Verdana" panose="020B0604030504040204" pitchFamily="34" charset="0"/>
                <a:cs typeface="Verdana" panose="020B0604030504040204" pitchFamily="34" charset="0"/>
              </a:rPr>
              <a:t>Aşağıda belirtilen mükelleflerin müstahsil makbuzlarını “</a:t>
            </a:r>
            <a:r>
              <a:rPr lang="tr-TR" sz="2400" b="1" u="sng" dirty="0">
                <a:latin typeface="Verdana" panose="020B0604030504040204" pitchFamily="34" charset="0"/>
                <a:ea typeface="Verdana" panose="020B0604030504040204" pitchFamily="34" charset="0"/>
                <a:cs typeface="Verdana" panose="020B0604030504040204" pitchFamily="34" charset="0"/>
              </a:rPr>
              <a:t>e-Müstahsil Makbuzu</a:t>
            </a:r>
            <a:r>
              <a:rPr lang="tr-TR" sz="2400" dirty="0">
                <a:latin typeface="Verdana" panose="020B0604030504040204" pitchFamily="34" charset="0"/>
                <a:ea typeface="Verdana" panose="020B0604030504040204" pitchFamily="34" charset="0"/>
                <a:cs typeface="Verdana" panose="020B0604030504040204" pitchFamily="34" charset="0"/>
              </a:rPr>
              <a:t>” olarak düzenlemeleri zorunludur. </a:t>
            </a:r>
          </a:p>
          <a:p>
            <a:pPr algn="just">
              <a:buFont typeface="Wingdings" panose="05000000000000000000" pitchFamily="2" charset="2"/>
              <a:buChar char="v"/>
            </a:pPr>
            <a:r>
              <a:rPr lang="tr-TR" sz="2400" b="1" u="sng" dirty="0">
                <a:latin typeface="Verdana" panose="020B0604030504040204" pitchFamily="34" charset="0"/>
                <a:ea typeface="Verdana" panose="020B0604030504040204" pitchFamily="34" charset="0"/>
                <a:cs typeface="Verdana" panose="020B0604030504040204" pitchFamily="34" charset="0"/>
              </a:rPr>
              <a:t>e-Fatura uygulamasına geçmek zorunda olan mükelleflerden</a:t>
            </a:r>
            <a:r>
              <a:rPr lang="tr-TR" sz="2400" dirty="0">
                <a:latin typeface="Verdana" panose="020B0604030504040204" pitchFamily="34" charset="0"/>
                <a:ea typeface="Verdana" panose="020B0604030504040204" pitchFamily="34" charset="0"/>
                <a:cs typeface="Verdana" panose="020B0604030504040204" pitchFamily="34" charset="0"/>
              </a:rPr>
              <a:t> faaliyetleri gereği aynı zamanda müstahsil makbuzu düzenlemek zorunda olanlar, </a:t>
            </a:r>
          </a:p>
          <a:p>
            <a:pPr marL="0" indent="0">
              <a:buNone/>
            </a:pPr>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
        <p:nvSpPr>
          <p:cNvPr id="7" name="Metin kutusu 6"/>
          <p:cNvSpPr txBox="1"/>
          <p:nvPr/>
        </p:nvSpPr>
        <p:spPr>
          <a:xfrm>
            <a:off x="-11642" y="251937"/>
            <a:ext cx="7103922" cy="830997"/>
          </a:xfrm>
          <a:prstGeom prst="rect">
            <a:avLst/>
          </a:prstGeom>
          <a:noFill/>
        </p:spPr>
        <p:txBody>
          <a:bodyPr wrap="square" rtlCol="0">
            <a:spAutoFit/>
          </a:bodyPr>
          <a:lstStyle/>
          <a:p>
            <a:pPr algn="just"/>
            <a:r>
              <a:rPr lang="tr-TR" sz="1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e-Müstahsil Makbuzu Uygulamasına Dâhil Olma</a:t>
            </a:r>
            <a:r>
              <a:rPr lang="tr-TR" sz="1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 </a:t>
            </a:r>
          </a:p>
          <a:p>
            <a:pPr>
              <a:spcBef>
                <a:spcPct val="0"/>
              </a:spcBef>
            </a:pPr>
            <a:endParaRPr lang="tr-TR" sz="3200" b="1" kern="0" dirty="0">
              <a:solidFill>
                <a:prstClr val="white"/>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1706399489"/>
              </p:ext>
            </p:extLst>
          </p:nvPr>
        </p:nvGraphicFramePr>
        <p:xfrm>
          <a:off x="611560" y="4581128"/>
          <a:ext cx="7848872" cy="1463040"/>
        </p:xfrm>
        <a:graphic>
          <a:graphicData uri="http://schemas.openxmlformats.org/drawingml/2006/table">
            <a:tbl>
              <a:tblPr firstRow="1" bandRow="1">
                <a:tableStyleId>{5C22544A-7EE6-4342-B048-85BDC9FD1C3A}</a:tableStyleId>
              </a:tblPr>
              <a:tblGrid>
                <a:gridCol w="7848872">
                  <a:extLst>
                    <a:ext uri="{9D8B030D-6E8A-4147-A177-3AD203B41FA5}">
                      <a16:colId xmlns="" xmlns:a16="http://schemas.microsoft.com/office/drawing/2014/main" val="20000"/>
                    </a:ext>
                  </a:extLst>
                </a:gridCol>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 mükelleflerin 1/7/2020 tarihine kadar gerekli başvuruları yaparak e-Müstahsil Makbuzu uygulamasına geçmeleri ve bu tarihten itibaren </a:t>
                      </a:r>
                      <a:r>
                        <a:rPr lang="tr-TR" sz="1800" b="1" u="sng"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istisnai durumlar haricinde</a:t>
                      </a:r>
                      <a:r>
                        <a:rPr lang="tr-TR" sz="1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müstahsil makbuzunu “e-Müstahsil Makbuzu” olarak düzenlemeleri zorunludur.</a:t>
                      </a: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983554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lnSpcReduction="10000"/>
          </a:bodyPr>
          <a:lstStyle/>
          <a:p>
            <a:pPr>
              <a:buFont typeface="Wingdings" panose="05000000000000000000" pitchFamily="2" charset="2"/>
              <a:buChar char="v"/>
            </a:pPr>
            <a:r>
              <a:rPr lang="tr-TR" sz="2400" b="1" dirty="0"/>
              <a:t>Komisyoncu veya tüccar olarak sebze ve meyve ticaretiyle iştigal eden mükellefler</a:t>
            </a:r>
          </a:p>
          <a:p>
            <a:pPr>
              <a:buFont typeface="Wingdings" panose="05000000000000000000" pitchFamily="2" charset="2"/>
              <a:buChar char="v"/>
            </a:pPr>
            <a:endParaRPr lang="tr-TR" sz="2400" b="1" dirty="0"/>
          </a:p>
          <a:p>
            <a:pPr>
              <a:buFont typeface="Wingdings" panose="05000000000000000000" pitchFamily="2" charset="2"/>
              <a:buChar char="v"/>
            </a:pPr>
            <a:endParaRPr lang="tr-TR" sz="2400" b="1" dirty="0"/>
          </a:p>
          <a:p>
            <a:pPr>
              <a:buFont typeface="Wingdings" panose="05000000000000000000" pitchFamily="2" charset="2"/>
              <a:buChar char="v"/>
            </a:pPr>
            <a:endParaRPr lang="tr-TR" sz="2400" b="1" dirty="0"/>
          </a:p>
          <a:p>
            <a:pPr>
              <a:buFont typeface="Wingdings" panose="05000000000000000000" pitchFamily="2" charset="2"/>
              <a:buChar char="v"/>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marL="0" indent="0">
              <a:buNone/>
            </a:pPr>
            <a:endParaRPr lang="tr-TR" sz="2400" b="1" dirty="0"/>
          </a:p>
          <a:p>
            <a:pPr>
              <a:buFont typeface="Wingdings" panose="05000000000000000000" pitchFamily="2" charset="2"/>
              <a:buChar char="v"/>
            </a:pPr>
            <a:r>
              <a:rPr lang="tr-TR" sz="2400" b="1" dirty="0"/>
              <a:t>Başkanlıkça kendilerine e-Müstahsil Makbuzu uygulamasına geçiş zorunluluğu getirilen mükellefler</a:t>
            </a:r>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
        <p:nvSpPr>
          <p:cNvPr id="7" name="Metin kutusu 6"/>
          <p:cNvSpPr txBox="1"/>
          <p:nvPr/>
        </p:nvSpPr>
        <p:spPr>
          <a:xfrm>
            <a:off x="-11642" y="251937"/>
            <a:ext cx="7103922" cy="830997"/>
          </a:xfrm>
          <a:prstGeom prst="rect">
            <a:avLst/>
          </a:prstGeom>
          <a:noFill/>
        </p:spPr>
        <p:txBody>
          <a:bodyPr wrap="square" rtlCol="0">
            <a:spAutoFit/>
          </a:bodyPr>
          <a:lstStyle/>
          <a:p>
            <a:pPr algn="just"/>
            <a:r>
              <a:rPr lang="tr-TR" sz="1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e-Müstahsil Makbuzu Uygulamasına Dâhil Olma</a:t>
            </a:r>
            <a:r>
              <a:rPr lang="tr-TR" sz="10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 </a:t>
            </a:r>
          </a:p>
          <a:p>
            <a:pPr>
              <a:spcBef>
                <a:spcPct val="0"/>
              </a:spcBef>
            </a:pPr>
            <a:endParaRPr lang="tr-TR" sz="3200" b="1" kern="0" dirty="0">
              <a:solidFill>
                <a:prstClr val="white"/>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273800282"/>
              </p:ext>
            </p:extLst>
          </p:nvPr>
        </p:nvGraphicFramePr>
        <p:xfrm>
          <a:off x="241757" y="1844824"/>
          <a:ext cx="8604956" cy="3657600"/>
        </p:xfrm>
        <a:graphic>
          <a:graphicData uri="http://schemas.openxmlformats.org/drawingml/2006/table">
            <a:tbl>
              <a:tblPr firstRow="1" bandRow="1">
                <a:tableStyleId>{5C22544A-7EE6-4342-B048-85BDC9FD1C3A}</a:tableStyleId>
              </a:tblPr>
              <a:tblGrid>
                <a:gridCol w="8604956">
                  <a:extLst>
                    <a:ext uri="{9D8B030D-6E8A-4147-A177-3AD203B41FA5}">
                      <a16:colId xmlns="" xmlns:a16="http://schemas.microsoft.com/office/drawing/2014/main" val="20000"/>
                    </a:ext>
                  </a:extLst>
                </a:gridCol>
              </a:tblGrid>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dirty="0">
                          <a:solidFill>
                            <a:schemeClr val="tx1"/>
                          </a:solidFill>
                          <a:latin typeface="Verdana" panose="020B0604030504040204" pitchFamily="34" charset="0"/>
                          <a:ea typeface="Verdana" panose="020B0604030504040204" pitchFamily="34" charset="0"/>
                          <a:cs typeface="Verdana" panose="020B0604030504040204" pitchFamily="34" charset="0"/>
                        </a:rPr>
                        <a:t>Bu</a:t>
                      </a:r>
                      <a:r>
                        <a:rPr lang="tr-TR" baseline="0" dirty="0">
                          <a:solidFill>
                            <a:schemeClr val="tx1"/>
                          </a:solidFill>
                          <a:latin typeface="Verdana" panose="020B0604030504040204" pitchFamily="34" charset="0"/>
                          <a:ea typeface="Verdana" panose="020B0604030504040204" pitchFamily="34" charset="0"/>
                          <a:cs typeface="Verdana" panose="020B0604030504040204" pitchFamily="34" charset="0"/>
                        </a:rPr>
                        <a:t> gruptaki mükellefler </a:t>
                      </a:r>
                      <a:r>
                        <a:rPr lang="tr-TR" sz="1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sebze ve meyve ticaretiyle iştigal eden mükellefler 1/1/2020 tarihine kadar gerekli başvuruları yaparak e-Müstahsil Makbuzu uygulamasına geçmeleri ve bu tarihten itibaren müstahsil makbuzunu “e-Müstahsil Makbuzu” olarak düzenlemeleri zorunludur.</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b="1"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2020 veya müteakip hesap dönemlerinden itibaren bu paragrafta belirtilen işler ile iştigal etmek üzere işe başlayacak mükellefler ise işe başlama tarihinden itibaren 3 ay içinde gerekli başvuruları yaparak e-Müstahsil Makbuzu uygulamasına geçmeleri ve bu tarihten itibaren müstahsil makbuzunu “e-Müstahsil Makbuzu” olarak düzenlemeleri zorunludur.</a:t>
                      </a:r>
                    </a:p>
                    <a:p>
                      <a:endParaRPr lang="tr-TR"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504450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marL="0" indent="0">
              <a:buNone/>
            </a:pPr>
            <a:endParaRPr lang="tr-TR" sz="2400" b="1" dirty="0"/>
          </a:p>
          <a:p>
            <a:pPr marL="0" indent="0">
              <a:buNone/>
            </a:pPr>
            <a:endParaRPr lang="tr-TR" sz="2400" b="1" cap="all" dirty="0"/>
          </a:p>
          <a:p>
            <a:pPr marL="0" indent="0" algn="ctr">
              <a:buNone/>
            </a:pPr>
            <a:endParaRPr lang="tr-TR" sz="2400" b="1" cap="all"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2400" b="1" cap="all"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tr-TR"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e-Müstahsil Makbuzunda Bulunması Gereken Bilgiler </a:t>
            </a:r>
            <a:endParaRPr lang="tr-TR"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endParaRPr lang="tr-TR" sz="2400" dirty="0">
              <a:solidFill>
                <a:srgbClr val="00B0F0"/>
              </a:solidFill>
            </a:endParaRPr>
          </a:p>
          <a:p>
            <a:pPr marL="0" indent="0">
              <a:buNone/>
            </a:pPr>
            <a:endParaRPr lang="tr-TR" sz="2800" dirty="0"/>
          </a:p>
        </p:txBody>
      </p:sp>
      <p:sp>
        <p:nvSpPr>
          <p:cNvPr id="7" name="Metin kutusu 6"/>
          <p:cNvSpPr txBox="1"/>
          <p:nvPr/>
        </p:nvSpPr>
        <p:spPr>
          <a:xfrm>
            <a:off x="-11642" y="251937"/>
            <a:ext cx="7103922" cy="738664"/>
          </a:xfrm>
          <a:prstGeom prst="rect">
            <a:avLst/>
          </a:prstGeom>
          <a:noFill/>
        </p:spPr>
        <p:txBody>
          <a:bodyPr wrap="square" rtlCol="0">
            <a:spAutoFit/>
          </a:bodyPr>
          <a:lstStyle/>
          <a:p>
            <a:pPr algn="just"/>
            <a:r>
              <a:rPr lang="tr-TR" sz="1000" b="1" cap="all" dirty="0">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a:spcBef>
                <a:spcPct val="0"/>
              </a:spcBef>
            </a:pPr>
            <a:endParaRPr lang="tr-TR" sz="3200" b="1" kern="0" dirty="0">
              <a:solidFill>
                <a:prstClr val="white"/>
              </a:solidFill>
            </a:endParaRPr>
          </a:p>
        </p:txBody>
      </p:sp>
    </p:spTree>
    <p:extLst>
      <p:ext uri="{BB962C8B-B14F-4D97-AF65-F5344CB8AC3E}">
        <p14:creationId xmlns:p14="http://schemas.microsoft.com/office/powerpoint/2010/main" val="36133964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203109"/>
            <a:ext cx="8879305" cy="5117649"/>
          </a:xfrm>
        </p:spPr>
        <p:txBody>
          <a:bodyPr>
            <a:normAutofit/>
          </a:bodyPr>
          <a:lstStyle/>
          <a:p>
            <a:pPr marL="0" indent="0" algn="just">
              <a:buNone/>
            </a:pPr>
            <a:r>
              <a:rPr lang="tr-TR" sz="2400" b="1" u="sng" dirty="0">
                <a:latin typeface="Verdana" panose="020B0604030504040204" pitchFamily="34" charset="0"/>
                <a:ea typeface="Verdana" panose="020B0604030504040204" pitchFamily="34" charset="0"/>
                <a:cs typeface="Verdana" panose="020B0604030504040204" pitchFamily="34" charset="0"/>
              </a:rPr>
              <a:t>e-Müstahsil Makbuzu belgesinde aşağıda yer alan bilgilerin bulunması zorunludur: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Malı satın alan tüccar veya çiftçinin adı, soyadı veya unvanı, vergi dairesi, VKN/</a:t>
            </a:r>
            <a:r>
              <a:rPr lang="tr-TR" sz="2400" dirty="0" err="1">
                <a:latin typeface="Verdana" panose="020B0604030504040204" pitchFamily="34" charset="0"/>
                <a:ea typeface="Verdana" panose="020B0604030504040204" pitchFamily="34" charset="0"/>
                <a:cs typeface="Verdana" panose="020B0604030504040204" pitchFamily="34" charset="0"/>
              </a:rPr>
              <a:t>TCKN’si</a:t>
            </a:r>
            <a:r>
              <a:rPr lang="tr-TR" sz="2400" dirty="0">
                <a:latin typeface="Verdana" panose="020B0604030504040204" pitchFamily="34" charset="0"/>
                <a:ea typeface="Verdana" panose="020B0604030504040204" pitchFamily="34" charset="0"/>
                <a:cs typeface="Verdana" panose="020B0604030504040204" pitchFamily="34" charset="0"/>
              </a:rPr>
              <a:t> ve adresi.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Belgenin tarihi, saat ve dakika olarak düzenlenme zamanı ve belge numarası.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Malı satan çiftçinin adı, soyadı, VKN/</a:t>
            </a:r>
            <a:r>
              <a:rPr lang="tr-TR" sz="2400" dirty="0" err="1">
                <a:latin typeface="Verdana" panose="020B0604030504040204" pitchFamily="34" charset="0"/>
                <a:ea typeface="Verdana" panose="020B0604030504040204" pitchFamily="34" charset="0"/>
                <a:cs typeface="Verdana" panose="020B0604030504040204" pitchFamily="34" charset="0"/>
              </a:rPr>
              <a:t>TCKN’si</a:t>
            </a:r>
            <a:r>
              <a:rPr lang="tr-TR" sz="2400" dirty="0">
                <a:latin typeface="Verdana" panose="020B0604030504040204" pitchFamily="34" charset="0"/>
                <a:ea typeface="Verdana" panose="020B0604030504040204" pitchFamily="34" charset="0"/>
                <a:cs typeface="Verdana" panose="020B0604030504040204" pitchFamily="34" charset="0"/>
              </a:rPr>
              <a:t> ve ikametgah adresi. </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Satın alınan malın cinsi, miktarı, bedeli, vergi ve varsa diğer kesintiler tutarı. </a:t>
            </a:r>
          </a:p>
          <a:p>
            <a:pPr algn="just">
              <a:buFont typeface="Wingdings" panose="05000000000000000000" pitchFamily="2" charset="2"/>
              <a:buChar char="v"/>
            </a:pPr>
            <a:r>
              <a:rPr lang="tr-TR" sz="2400" dirty="0" err="1">
                <a:latin typeface="Verdana" panose="020B0604030504040204" pitchFamily="34" charset="0"/>
                <a:ea typeface="Verdana" panose="020B0604030504040204" pitchFamily="34" charset="0"/>
                <a:cs typeface="Verdana" panose="020B0604030504040204" pitchFamily="34" charset="0"/>
              </a:rPr>
              <a:t>Karekod</a:t>
            </a:r>
            <a:r>
              <a:rPr lang="tr-TR" sz="2400" dirty="0">
                <a:latin typeface="Verdana" panose="020B0604030504040204" pitchFamily="34" charset="0"/>
                <a:ea typeface="Verdana" panose="020B0604030504040204" pitchFamily="34" charset="0"/>
                <a:cs typeface="Verdana" panose="020B0604030504040204" pitchFamily="34" charset="0"/>
              </a:rPr>
              <a:t> veya Barkod </a:t>
            </a: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
        <p:nvSpPr>
          <p:cNvPr id="7" name="Metin kutusu 6"/>
          <p:cNvSpPr txBox="1"/>
          <p:nvPr/>
        </p:nvSpPr>
        <p:spPr>
          <a:xfrm>
            <a:off x="215516" y="124501"/>
            <a:ext cx="7103922" cy="954107"/>
          </a:xfrm>
          <a:prstGeom prst="rect">
            <a:avLst/>
          </a:prstGeom>
          <a:noFill/>
        </p:spPr>
        <p:txBody>
          <a:bodyPr wrap="square" rtlCol="0">
            <a:spAutoFit/>
          </a:bodyPr>
          <a:lstStyle/>
          <a:p>
            <a:pPr algn="just"/>
            <a:r>
              <a:rPr lang="tr-TR" sz="14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e-Müstahsil Makbuzunda Bulunması Gereken Bilgiler </a:t>
            </a:r>
            <a:endParaRPr lang="tr-TR" sz="1400"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lgn="just"/>
            <a:r>
              <a:rPr lang="tr-TR" sz="1000" b="1" cap="all" dirty="0">
                <a:solidFill>
                  <a:srgbClr val="FF0000"/>
                </a:solidFill>
                <a:latin typeface="Verdana" panose="020B0604030504040204" pitchFamily="34" charset="0"/>
                <a:ea typeface="Verdana" panose="020B0604030504040204" pitchFamily="34" charset="0"/>
                <a:cs typeface="Verdana" panose="020B0604030504040204" pitchFamily="34" charset="0"/>
              </a:rPr>
              <a:t> </a:t>
            </a:r>
          </a:p>
          <a:p>
            <a:pPr>
              <a:spcBef>
                <a:spcPct val="0"/>
              </a:spcBef>
            </a:pPr>
            <a:endParaRPr lang="tr-TR" sz="3200" b="1" kern="0" dirty="0">
              <a:solidFill>
                <a:prstClr val="white"/>
              </a:solidFill>
            </a:endParaRPr>
          </a:p>
        </p:txBody>
      </p:sp>
    </p:spTree>
    <p:extLst>
      <p:ext uri="{BB962C8B-B14F-4D97-AF65-F5344CB8AC3E}">
        <p14:creationId xmlns:p14="http://schemas.microsoft.com/office/powerpoint/2010/main" val="34517087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pic>
        <p:nvPicPr>
          <p:cNvPr id="184325" name="Picture 5"/>
          <p:cNvPicPr>
            <a:picLocks noGrp="1" noChangeAspect="1" noChangeArrowheads="1"/>
          </p:cNvPicPr>
          <p:nvPr>
            <p:ph idx="1"/>
          </p:nvPr>
        </p:nvPicPr>
        <p:blipFill>
          <a:blip r:embed="rId4"/>
          <a:srcRect/>
          <a:stretch>
            <a:fillRect/>
          </a:stretch>
        </p:blipFill>
        <p:spPr bwMode="auto">
          <a:xfrm>
            <a:off x="214282" y="1928802"/>
            <a:ext cx="8929718" cy="4286280"/>
          </a:xfrm>
          <a:prstGeom prst="rect">
            <a:avLst/>
          </a:prstGeom>
          <a:noFill/>
          <a:ln w="9525">
            <a:noFill/>
            <a:miter lim="800000"/>
            <a:headEnd/>
            <a:tailEnd/>
          </a:ln>
          <a:effectLst/>
        </p:spPr>
      </p:pic>
      <p:sp>
        <p:nvSpPr>
          <p:cNvPr id="9" name="8 Dikdörtgen"/>
          <p:cNvSpPr/>
          <p:nvPr/>
        </p:nvSpPr>
        <p:spPr>
          <a:xfrm>
            <a:off x="857224" y="1357298"/>
            <a:ext cx="7715304" cy="523220"/>
          </a:xfrm>
          <a:prstGeom prst="rect">
            <a:avLst/>
          </a:prstGeom>
        </p:spPr>
        <p:txBody>
          <a:bodyPr wrap="square">
            <a:spAutoFit/>
          </a:bodyPr>
          <a:lstStyle/>
          <a:p>
            <a:pPr algn="ctr"/>
            <a:r>
              <a:rPr lang="tr-TR" sz="2800" b="1" cap="all" dirty="0" smtClean="0">
                <a:solidFill>
                  <a:srgbClr val="003399"/>
                </a:solidFill>
                <a:latin typeface="Verdana" panose="020B0604030504040204" pitchFamily="34" charset="0"/>
                <a:ea typeface="Verdana" panose="020B0604030504040204" pitchFamily="34" charset="0"/>
                <a:cs typeface="Verdana" panose="020B0604030504040204" pitchFamily="34" charset="0"/>
              </a:rPr>
              <a:t>e-</a:t>
            </a:r>
            <a:r>
              <a:rPr lang="tr-TR" sz="2800" b="1" cap="all" dirty="0" err="1" smtClean="0">
                <a:solidFill>
                  <a:srgbClr val="003399"/>
                </a:solidFill>
                <a:latin typeface="Verdana" panose="020B0604030504040204" pitchFamily="34" charset="0"/>
                <a:ea typeface="Verdana" panose="020B0604030504040204" pitchFamily="34" charset="0"/>
                <a:cs typeface="Verdana" panose="020B0604030504040204" pitchFamily="34" charset="0"/>
              </a:rPr>
              <a:t>gİder</a:t>
            </a:r>
            <a:r>
              <a:rPr lang="tr-TR" sz="2800" b="1" cap="all"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800" b="1" cap="all" dirty="0" err="1" smtClean="0">
                <a:solidFill>
                  <a:srgbClr val="003399"/>
                </a:solidFill>
                <a:latin typeface="Verdana" panose="020B0604030504040204" pitchFamily="34" charset="0"/>
                <a:ea typeface="Verdana" panose="020B0604030504040204" pitchFamily="34" charset="0"/>
                <a:cs typeface="Verdana" panose="020B0604030504040204" pitchFamily="34" charset="0"/>
              </a:rPr>
              <a:t>pusulasI</a:t>
            </a:r>
            <a:r>
              <a:rPr lang="tr-TR" sz="2800" b="1" cap="all"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800" b="1" cap="all" dirty="0" err="1" smtClean="0">
                <a:solidFill>
                  <a:srgbClr val="003399"/>
                </a:solidFill>
                <a:latin typeface="Verdana" panose="020B0604030504040204" pitchFamily="34" charset="0"/>
                <a:ea typeface="Verdana" panose="020B0604030504040204" pitchFamily="34" charset="0"/>
                <a:cs typeface="Verdana" panose="020B0604030504040204" pitchFamily="34" charset="0"/>
              </a:rPr>
              <a:t>UygulamasI</a:t>
            </a:r>
            <a:endParaRPr lang="tr-TR" sz="28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26348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marL="0" indent="0" algn="just">
              <a:buNone/>
            </a:pPr>
            <a:r>
              <a:rPr lang="tr-TR" sz="2400" b="1" i="1" dirty="0">
                <a:latin typeface="Verdana" panose="020B0604030504040204" pitchFamily="34" charset="0"/>
                <a:ea typeface="Verdana" panose="020B0604030504040204" pitchFamily="34" charset="0"/>
                <a:cs typeface="Verdana" panose="020B0604030504040204" pitchFamily="34" charset="0"/>
              </a:rPr>
              <a:t>Mükelleflerin, </a:t>
            </a:r>
            <a:r>
              <a:rPr lang="tr-TR" sz="2400" b="1" i="1" u="sng" dirty="0">
                <a:latin typeface="Verdana" panose="020B0604030504040204" pitchFamily="34" charset="0"/>
                <a:ea typeface="Verdana" panose="020B0604030504040204" pitchFamily="34" charset="0"/>
                <a:cs typeface="Verdana" panose="020B0604030504040204" pitchFamily="34" charset="0"/>
              </a:rPr>
              <a:t>vergiden muaf esnafa yaptırılan </a:t>
            </a:r>
            <a:r>
              <a:rPr lang="tr-TR" sz="2400" i="1" dirty="0">
                <a:latin typeface="Verdana" panose="020B0604030504040204" pitchFamily="34" charset="0"/>
                <a:ea typeface="Verdana" panose="020B0604030504040204" pitchFamily="34" charset="0"/>
                <a:cs typeface="Verdana" panose="020B0604030504040204" pitchFamily="34" charset="0"/>
              </a:rPr>
              <a:t>işler veya onlardan satın alınan emtia için</a:t>
            </a:r>
            <a:r>
              <a:rPr lang="tr-TR" sz="2400" dirty="0">
                <a:latin typeface="Verdana" panose="020B0604030504040204" pitchFamily="34" charset="0"/>
                <a:ea typeface="Verdana" panose="020B0604030504040204" pitchFamily="34" charset="0"/>
                <a:cs typeface="Verdana" panose="020B0604030504040204" pitchFamily="34" charset="0"/>
              </a:rPr>
              <a:t> tanzim edilerek işi yapana veya emtiayı satana imza ettirilen </a:t>
            </a:r>
            <a:r>
              <a:rPr lang="tr-TR" sz="2400" b="1" u="sng" dirty="0">
                <a:latin typeface="Verdana" panose="020B0604030504040204" pitchFamily="34" charset="0"/>
                <a:ea typeface="Verdana" panose="020B0604030504040204" pitchFamily="34" charset="0"/>
                <a:cs typeface="Verdana" panose="020B0604030504040204" pitchFamily="34" charset="0"/>
              </a:rPr>
              <a:t>gider pusulasının</a:t>
            </a:r>
            <a:r>
              <a:rPr lang="tr-TR" sz="2400" b="1" dirty="0">
                <a:latin typeface="Verdana" panose="020B0604030504040204" pitchFamily="34" charset="0"/>
                <a:ea typeface="Verdana" panose="020B0604030504040204" pitchFamily="34" charset="0"/>
                <a:cs typeface="Verdana" panose="020B0604030504040204" pitchFamily="34" charset="0"/>
              </a:rPr>
              <a:t> </a:t>
            </a:r>
            <a:r>
              <a:rPr lang="tr-TR" sz="2400" dirty="0">
                <a:latin typeface="Verdana" panose="020B0604030504040204" pitchFamily="34" charset="0"/>
                <a:ea typeface="Verdana" panose="020B0604030504040204" pitchFamily="34" charset="0"/>
                <a:cs typeface="Verdana" panose="020B0604030504040204" pitchFamily="34" charset="0"/>
              </a:rPr>
              <a:t>elektronik belge olarak düzenlenmesi, muhatabının talebi doğrultusunda elektronik ortamda veya kâğıt olarak iletilebilmesi, elektronik ortamda muhafaza ve ibraz edilebilmesi ve Başkanlığa elektronik ortamda iletilmesine veya raporlanabilmesine ilişkin düzenlemeler bu bölümün konusunu oluşturmaktadır. </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
        <p:nvSpPr>
          <p:cNvPr id="7" name="Metin kutusu 6"/>
          <p:cNvSpPr txBox="1"/>
          <p:nvPr/>
        </p:nvSpPr>
        <p:spPr>
          <a:xfrm>
            <a:off x="-11642" y="251937"/>
            <a:ext cx="7103922" cy="830997"/>
          </a:xfrm>
          <a:prstGeom prst="rect">
            <a:avLst/>
          </a:prstGeom>
          <a:noFill/>
        </p:spPr>
        <p:txBody>
          <a:bodyPr wrap="square" rtlCol="0">
            <a:spAutoFit/>
          </a:bodyPr>
          <a:lstStyle/>
          <a:p>
            <a:r>
              <a:rPr lang="tr-TR" sz="1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e-gider pusulası Uygulaması</a:t>
            </a:r>
            <a:endParaRPr lang="tr-TR" sz="16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tr-TR" sz="3200" b="1" kern="0" dirty="0">
              <a:solidFill>
                <a:prstClr val="white"/>
              </a:solidFill>
            </a:endParaRPr>
          </a:p>
        </p:txBody>
      </p:sp>
    </p:spTree>
    <p:extLst>
      <p:ext uri="{BB962C8B-B14F-4D97-AF65-F5344CB8AC3E}">
        <p14:creationId xmlns:p14="http://schemas.microsoft.com/office/powerpoint/2010/main" val="17201311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85000" lnSpcReduction="20000"/>
          </a:bodyPr>
          <a:lstStyle/>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e-Gider Pusulası  uygulamasına </a:t>
            </a:r>
            <a:r>
              <a:rPr lang="tr-TR" sz="2400" b="1" u="sng" dirty="0">
                <a:latin typeface="Verdana" panose="020B0604030504040204" pitchFamily="34" charset="0"/>
                <a:ea typeface="Verdana" panose="020B0604030504040204" pitchFamily="34" charset="0"/>
                <a:cs typeface="Verdana" panose="020B0604030504040204" pitchFamily="34" charset="0"/>
              </a:rPr>
              <a:t>geçiş zorunluluğu yoktur</a:t>
            </a:r>
            <a:r>
              <a:rPr lang="tr-TR" sz="2400" dirty="0">
                <a:latin typeface="Verdana" panose="020B0604030504040204" pitchFamily="34" charset="0"/>
                <a:ea typeface="Verdana" panose="020B0604030504040204" pitchFamily="34" charset="0"/>
                <a:cs typeface="Verdana" panose="020B0604030504040204" pitchFamily="34" charset="0"/>
              </a:rPr>
              <a:t>. İstediğiniz zaman bu uygulamaya dahil olabilirsiniz.</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Ancak; Başkanlık, yapılan analiz veya inceleme çalışmaları neticesinde riskli ya da vergiye uyum düzeyi düşük olduğu tespit edilen mükellefleri veya mükellef gruplarını faaliyet, sektör ve ciro tutarına bağlı olmaksızın, yazılı bildirim yapmak ve geçiş hazırlıkları için en az 3 ay süre vermek suretiyle e-Gider Pusulası uygulamasına geçme zorunluluğu getirmeye yetkilidir.</a:t>
            </a:r>
          </a:p>
          <a:p>
            <a:pPr algn="just">
              <a:buFont typeface="Wingdings" panose="05000000000000000000" pitchFamily="2" charset="2"/>
              <a:buChar char="v"/>
            </a:pPr>
            <a:r>
              <a:rPr lang="tr-TR" sz="2400" dirty="0">
                <a:latin typeface="Verdana" panose="020B0604030504040204" pitchFamily="34" charset="0"/>
                <a:ea typeface="Verdana" panose="020B0604030504040204" pitchFamily="34" charset="0"/>
                <a:cs typeface="Verdana" panose="020B0604030504040204" pitchFamily="34" charset="0"/>
              </a:rPr>
              <a:t>İsteğe bağlı olarak bu uygulamaya dahil olmak isteyen mükellefler;</a:t>
            </a:r>
          </a:p>
          <a:p>
            <a:pPr marL="0" indent="0" algn="just">
              <a:buNone/>
            </a:pPr>
            <a:r>
              <a:rPr lang="tr-TR" sz="2400" dirty="0">
                <a:latin typeface="Verdana" panose="020B0604030504040204" pitchFamily="34" charset="0"/>
                <a:ea typeface="Verdana" panose="020B0604030504040204" pitchFamily="34" charset="0"/>
                <a:cs typeface="Verdana" panose="020B0604030504040204" pitchFamily="34" charset="0"/>
              </a:rPr>
              <a:t>a) e-Fatura uygulamasına dâhil olması, </a:t>
            </a:r>
          </a:p>
          <a:p>
            <a:pPr marL="0" indent="0" algn="just">
              <a:buNone/>
            </a:pPr>
            <a:r>
              <a:rPr lang="tr-TR" sz="2400" dirty="0">
                <a:latin typeface="Verdana" panose="020B0604030504040204" pitchFamily="34" charset="0"/>
                <a:ea typeface="Verdana" panose="020B0604030504040204" pitchFamily="34" charset="0"/>
                <a:cs typeface="Verdana" panose="020B0604030504040204" pitchFamily="34" charset="0"/>
              </a:rPr>
              <a:t>b) Bu Tebliğde açıklanan usul ve esaslara uygun olarak, e-Gider    Pusulası düzenleyebilme ve iletebilme konusunda gerekli hazırlıklarını tamamlamış olması, </a:t>
            </a:r>
          </a:p>
          <a:p>
            <a:pPr marL="0" indent="0" algn="just">
              <a:buNone/>
            </a:pPr>
            <a:r>
              <a:rPr lang="tr-TR" sz="2400" dirty="0">
                <a:latin typeface="Verdana" panose="020B0604030504040204" pitchFamily="34" charset="0"/>
                <a:ea typeface="Verdana" panose="020B0604030504040204" pitchFamily="34" charset="0"/>
                <a:cs typeface="Verdana" panose="020B0604030504040204" pitchFamily="34" charset="0"/>
              </a:rPr>
              <a:t>c) Belirtilen uygulamadan yararlanma yöntemleri ve başvuru esaslarına uygun şekilde e-Gider Pusulası uygulamasına dâhil olmak için gerekli başvuruyu yapması gerekmektedir.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
        <p:nvSpPr>
          <p:cNvPr id="7" name="Metin kutusu 6"/>
          <p:cNvSpPr txBox="1"/>
          <p:nvPr/>
        </p:nvSpPr>
        <p:spPr>
          <a:xfrm>
            <a:off x="-11642" y="251937"/>
            <a:ext cx="7103922" cy="830997"/>
          </a:xfrm>
          <a:prstGeom prst="rect">
            <a:avLst/>
          </a:prstGeom>
          <a:noFill/>
        </p:spPr>
        <p:txBody>
          <a:bodyPr wrap="square" rtlCol="0">
            <a:spAutoFit/>
          </a:bodyPr>
          <a:lstStyle/>
          <a:p>
            <a:r>
              <a:rPr lang="tr-TR" sz="1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e-gider pusulası Uygulamasına dahil olma</a:t>
            </a:r>
            <a:endParaRPr lang="tr-TR" sz="16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endParaRPr lang="tr-TR" sz="3200" b="1" kern="0" dirty="0">
              <a:solidFill>
                <a:prstClr val="white"/>
              </a:solidFill>
            </a:endParaRPr>
          </a:p>
        </p:txBody>
      </p:sp>
    </p:spTree>
    <p:extLst>
      <p:ext uri="{BB962C8B-B14F-4D97-AF65-F5344CB8AC3E}">
        <p14:creationId xmlns:p14="http://schemas.microsoft.com/office/powerpoint/2010/main" val="40073867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marL="0" indent="0" algn="just">
              <a:buNone/>
            </a:pPr>
            <a:r>
              <a:rPr lang="tr-TR" sz="2400" b="1" u="sng" dirty="0"/>
              <a:t>e-Gider Pusulası belgesinde aşağıda yer alan bilgilerin bulunması zorunludur: </a:t>
            </a:r>
          </a:p>
          <a:p>
            <a:pPr algn="just">
              <a:buFont typeface="Wingdings" panose="05000000000000000000" pitchFamily="2" charset="2"/>
              <a:buChar char="v"/>
            </a:pPr>
            <a:r>
              <a:rPr lang="tr-TR" sz="2400" dirty="0"/>
              <a:t>Alıcının (işi yaptıran, emtiayı satın alan, belgeyi düzenleyen) adı, soyadı veya unvanı, vergi dairesi, TCKN/</a:t>
            </a:r>
            <a:r>
              <a:rPr lang="tr-TR" sz="2400" dirty="0" err="1"/>
              <a:t>VKN’si</a:t>
            </a:r>
            <a:r>
              <a:rPr lang="tr-TR" sz="2400" dirty="0"/>
              <a:t> ve adresi. </a:t>
            </a:r>
          </a:p>
          <a:p>
            <a:pPr algn="just">
              <a:buFont typeface="Wingdings" panose="05000000000000000000" pitchFamily="2" charset="2"/>
              <a:buChar char="v"/>
            </a:pPr>
            <a:r>
              <a:rPr lang="tr-TR" sz="2400" dirty="0"/>
              <a:t>Belgenin tarihi, saat ve dakika olarak düzenlenme zamanı ve belge numarası. </a:t>
            </a:r>
          </a:p>
          <a:p>
            <a:pPr algn="just">
              <a:buFont typeface="Wingdings" panose="05000000000000000000" pitchFamily="2" charset="2"/>
              <a:buChar char="v"/>
            </a:pPr>
            <a:r>
              <a:rPr lang="tr-TR" sz="2400" dirty="0"/>
              <a:t>Satıcının (işi yapan, emtiayı satan, belgenin düzenlendiği muhatap) adı, soyadı, TCKN/</a:t>
            </a:r>
            <a:r>
              <a:rPr lang="tr-TR" sz="2400" dirty="0" err="1"/>
              <a:t>VKN’si</a:t>
            </a:r>
            <a:r>
              <a:rPr lang="tr-TR" sz="2400" dirty="0"/>
              <a:t> ve ikametgah adresi. </a:t>
            </a:r>
          </a:p>
          <a:p>
            <a:pPr algn="just">
              <a:buFont typeface="Wingdings" panose="05000000000000000000" pitchFamily="2" charset="2"/>
              <a:buChar char="v"/>
            </a:pPr>
            <a:r>
              <a:rPr lang="tr-TR" sz="2400" dirty="0"/>
              <a:t>İşin mahiyeti, iş ücreti, emtianın cins ve nev'i, miktarı, bedeli, vergi ve varsa diğer kesintiler tutarı. </a:t>
            </a:r>
          </a:p>
          <a:p>
            <a:pPr algn="just">
              <a:buFont typeface="Wingdings" panose="05000000000000000000" pitchFamily="2" charset="2"/>
              <a:buChar char="v"/>
            </a:pPr>
            <a:r>
              <a:rPr lang="tr-TR" sz="2400" dirty="0"/>
              <a:t>Başkanlık tarafından bilgi içeriği belirlenen </a:t>
            </a:r>
            <a:r>
              <a:rPr lang="tr-TR" sz="2400" dirty="0" err="1"/>
              <a:t>karekod</a:t>
            </a:r>
            <a:r>
              <a:rPr lang="tr-TR" sz="2400" dirty="0"/>
              <a:t> veya barkod.</a:t>
            </a:r>
            <a:endParaRPr lang="tr-TR" sz="24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
        <p:nvSpPr>
          <p:cNvPr id="7" name="Metin kutusu 6"/>
          <p:cNvSpPr txBox="1"/>
          <p:nvPr/>
        </p:nvSpPr>
        <p:spPr>
          <a:xfrm>
            <a:off x="1" y="97104"/>
            <a:ext cx="7103922" cy="584775"/>
          </a:xfrm>
          <a:prstGeom prst="rect">
            <a:avLst/>
          </a:prstGeom>
          <a:noFill/>
        </p:spPr>
        <p:txBody>
          <a:bodyPr wrap="square" rtlCol="0">
            <a:spAutoFit/>
          </a:bodyPr>
          <a:lstStyle/>
          <a:p>
            <a:r>
              <a:rPr lang="tr-TR" sz="1600" b="1" cap="all" dirty="0">
                <a:solidFill>
                  <a:srgbClr val="003399"/>
                </a:solidFill>
                <a:latin typeface="Verdana" panose="020B0604030504040204" pitchFamily="34" charset="0"/>
                <a:ea typeface="Verdana" panose="020B0604030504040204" pitchFamily="34" charset="0"/>
                <a:cs typeface="Verdana" panose="020B0604030504040204" pitchFamily="34" charset="0"/>
              </a:rPr>
              <a:t>e-Gider Pusulasında Bulunması Gereken Bilgiler </a:t>
            </a:r>
            <a:endParaRPr lang="tr-TR" sz="1600" cap="all"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endParaRPr lang="tr-TR"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03928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marL="0" indent="0" algn="just">
              <a:buNone/>
            </a:pPr>
            <a:endParaRPr lang="tr-TR" sz="2400" b="1" u="sng" dirty="0"/>
          </a:p>
          <a:p>
            <a:pPr marL="0" indent="0" algn="just">
              <a:buNone/>
            </a:pPr>
            <a:endParaRPr lang="tr-TR" sz="2400" b="1" u="sng" dirty="0"/>
          </a:p>
          <a:p>
            <a:pPr marL="0" indent="0" algn="just">
              <a:buNone/>
            </a:pPr>
            <a:endParaRPr lang="tr-TR" sz="2400" b="1" u="sng" dirty="0"/>
          </a:p>
          <a:p>
            <a:pPr marL="0" indent="0" algn="just">
              <a:buNone/>
            </a:pPr>
            <a:endParaRPr lang="tr-TR" sz="2400" b="1" u="sng" dirty="0"/>
          </a:p>
          <a:p>
            <a:pPr marL="0" indent="0" algn="ctr">
              <a:buNone/>
            </a:pPr>
            <a:r>
              <a:rPr lang="tr-TR" sz="4000" b="1" dirty="0">
                <a:solidFill>
                  <a:srgbClr val="003399"/>
                </a:solidFill>
                <a:latin typeface="Verdana" panose="020B0604030504040204" pitchFamily="34" charset="0"/>
                <a:ea typeface="Verdana" panose="020B0604030504040204" pitchFamily="34" charset="0"/>
                <a:cs typeface="Verdana" panose="020B0604030504040204" pitchFamily="34" charset="0"/>
              </a:rPr>
              <a:t>SIK </a:t>
            </a:r>
          </a:p>
          <a:p>
            <a:pPr marL="0" indent="0" algn="ctr">
              <a:buNone/>
            </a:pPr>
            <a:r>
              <a:rPr lang="tr-TR" sz="4000" b="1" dirty="0">
                <a:solidFill>
                  <a:srgbClr val="003399"/>
                </a:solidFill>
                <a:latin typeface="Verdana" panose="020B0604030504040204" pitchFamily="34" charset="0"/>
                <a:ea typeface="Verdana" panose="020B0604030504040204" pitchFamily="34" charset="0"/>
                <a:cs typeface="Verdana" panose="020B0604030504040204" pitchFamily="34" charset="0"/>
              </a:rPr>
              <a:t>SORULAN </a:t>
            </a:r>
          </a:p>
          <a:p>
            <a:pPr marL="0" indent="0" algn="ctr">
              <a:buNone/>
            </a:pPr>
            <a:r>
              <a:rPr lang="tr-TR" sz="4000" b="1" dirty="0">
                <a:solidFill>
                  <a:srgbClr val="003399"/>
                </a:solidFill>
                <a:latin typeface="Verdana" panose="020B0604030504040204" pitchFamily="34" charset="0"/>
                <a:ea typeface="Verdana" panose="020B0604030504040204" pitchFamily="34" charset="0"/>
                <a:cs typeface="Verdana" panose="020B0604030504040204" pitchFamily="34" charset="0"/>
              </a:rPr>
              <a:t>SORULAR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270994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707886"/>
          </a:xfrm>
          <a:prstGeom prst="rect">
            <a:avLst/>
          </a:prstGeom>
          <a:noFill/>
        </p:spPr>
        <p:txBody>
          <a:bodyPr wrap="square" rtlCol="0">
            <a:spAutoFit/>
          </a:bodyPr>
          <a:lstStyle/>
          <a:p>
            <a:pPr marL="320040" lvl="1"/>
            <a:r>
              <a:rPr lang="tr-TR" sz="2000" b="1" dirty="0">
                <a:solidFill>
                  <a:srgbClr val="003399"/>
                </a:solidFill>
                <a:latin typeface="Verdana" pitchFamily="34" charset="0"/>
                <a:ea typeface="Verdana" pitchFamily="34" charset="0"/>
                <a:cs typeface="Verdana" pitchFamily="34" charset="0"/>
              </a:rPr>
              <a:t>ELEKTRONİK BELGE DÖNEMİ</a:t>
            </a: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p:txBody>
          <a:bodyPr>
            <a:normAutofit fontScale="92500" lnSpcReduction="10000"/>
          </a:bodyPr>
          <a:lstStyle/>
          <a:p>
            <a:pPr marL="0" indent="0">
              <a:buNone/>
            </a:pPr>
            <a:r>
              <a:rPr lang="tr-TR" sz="4000" dirty="0">
                <a:latin typeface="Verdana" panose="020B0604030504040204" pitchFamily="34" charset="0"/>
                <a:ea typeface="Verdana" panose="020B0604030504040204" pitchFamily="34" charset="0"/>
                <a:cs typeface="Verdana" panose="020B0604030504040204" pitchFamily="34" charset="0"/>
              </a:rPr>
              <a:t>Bu durum, özellikle </a:t>
            </a:r>
            <a:r>
              <a:rPr lang="tr-TR" sz="4000" b="1" u="sng" dirty="0">
                <a:latin typeface="Verdana" panose="020B0604030504040204" pitchFamily="34" charset="0"/>
                <a:ea typeface="Verdana" panose="020B0604030504040204" pitchFamily="34" charset="0"/>
                <a:cs typeface="Verdana" panose="020B0604030504040204" pitchFamily="34" charset="0"/>
              </a:rPr>
              <a:t>yüksek sayıda yasal defter, belge ve kayıt ile ilgili süreçleri kâğıt ortamında yürütmek zorunda olan mükelleflere yönelik</a:t>
            </a:r>
            <a:r>
              <a:rPr lang="tr-TR" sz="4000" dirty="0">
                <a:latin typeface="Verdana" panose="020B0604030504040204" pitchFamily="34" charset="0"/>
                <a:ea typeface="Verdana" panose="020B0604030504040204" pitchFamily="34" charset="0"/>
                <a:cs typeface="Verdana" panose="020B0604030504040204" pitchFamily="34" charset="0"/>
              </a:rPr>
              <a:t>, gelişen teknolojiye uygun yeni usul ve esasların belirlenmesini zorunlu kılmaktadır. </a:t>
            </a:r>
          </a:p>
          <a:p>
            <a:pPr marL="0" indent="0">
              <a:buNone/>
            </a:pPr>
            <a:endParaRPr lang="tr-TR" sz="4000" b="1" cap="all"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30830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92500"/>
          </a:bodyPr>
          <a:lstStyle/>
          <a:p>
            <a:pPr marL="0" indent="0">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 kullanmayan firmalara veya kişilere e-Fatura gönderilebilir mi?</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smtClean="0">
                <a:latin typeface="Verdana" panose="020B0604030504040204" pitchFamily="34" charset="0"/>
                <a:ea typeface="Verdana" panose="020B0604030504040204" pitchFamily="34" charset="0"/>
                <a:cs typeface="Verdana" panose="020B0604030504040204" pitchFamily="34" charset="0"/>
              </a:rPr>
              <a:t>YANIT: </a:t>
            </a:r>
            <a:r>
              <a:rPr lang="tr-TR" sz="2400" dirty="0" smtClean="0">
                <a:latin typeface="Verdana" panose="020B0604030504040204" pitchFamily="34" charset="0"/>
                <a:ea typeface="Verdana" panose="020B0604030504040204" pitchFamily="34" charset="0"/>
                <a:cs typeface="Verdana" panose="020B0604030504040204" pitchFamily="34" charset="0"/>
              </a:rPr>
              <a:t>E-Fatura </a:t>
            </a:r>
            <a:r>
              <a:rPr lang="tr-TR" sz="2400" dirty="0">
                <a:latin typeface="Verdana" panose="020B0604030504040204" pitchFamily="34" charset="0"/>
                <a:ea typeface="Verdana" panose="020B0604030504040204" pitchFamily="34" charset="0"/>
                <a:cs typeface="Verdana" panose="020B0604030504040204" pitchFamily="34" charset="0"/>
              </a:rPr>
              <a:t>kullanmayan müşterilere fatura göndermek istediğinizde </a:t>
            </a:r>
            <a:r>
              <a:rPr lang="tr-TR" sz="2400" dirty="0" smtClean="0">
                <a:latin typeface="Verdana" panose="020B0604030504040204" pitchFamily="34" charset="0"/>
                <a:ea typeface="Verdana" panose="020B0604030504040204" pitchFamily="34" charset="0"/>
                <a:cs typeface="Verdana" panose="020B0604030504040204" pitchFamily="34" charset="0"/>
              </a:rPr>
              <a:t>e-Arşiv Fatura </a:t>
            </a:r>
            <a:r>
              <a:rPr lang="tr-TR" sz="2400" dirty="0">
                <a:latin typeface="Verdana" panose="020B0604030504040204" pitchFamily="34" charset="0"/>
                <a:ea typeface="Verdana" panose="020B0604030504040204" pitchFamily="34" charset="0"/>
                <a:cs typeface="Verdana" panose="020B0604030504040204" pitchFamily="34" charset="0"/>
              </a:rPr>
              <a:t>kullanacaksınız. </a:t>
            </a:r>
          </a:p>
          <a:p>
            <a:pPr marL="0" indent="0">
              <a:buNone/>
            </a:pPr>
            <a:endParaRPr lang="tr-TR" sz="24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e-Arşiv nedir? E-Fatura </a:t>
            </a:r>
            <a:r>
              <a:rPr lang="tr-TR" sz="2400" b="1" dirty="0" smtClean="0">
                <a:solidFill>
                  <a:srgbClr val="003399"/>
                </a:solidFill>
                <a:latin typeface="Verdana" panose="020B0604030504040204" pitchFamily="34" charset="0"/>
                <a:ea typeface="Verdana" panose="020B0604030504040204" pitchFamily="34" charset="0"/>
                <a:cs typeface="Verdana" panose="020B0604030504040204" pitchFamily="34" charset="0"/>
              </a:rPr>
              <a:t>arasındaki farklar nelerdir</a:t>
            </a: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 </a:t>
            </a:r>
            <a:r>
              <a:rPr lang="tr-TR" sz="2400" dirty="0">
                <a:latin typeface="Verdana" panose="020B0604030504040204" pitchFamily="34" charset="0"/>
                <a:ea typeface="Verdana" panose="020B0604030504040204" pitchFamily="34" charset="0"/>
                <a:cs typeface="Verdana" panose="020B0604030504040204" pitchFamily="34" charset="0"/>
              </a:rPr>
              <a:t>e-Arşivi basitçe e-Faturanın bir alt dalı olarak tanımlayabiliriz. E-Fatura sistemine dahil olmayan bir firmaya veya kişiye fatura kesmek istediğinizde e-Arşivi kullanmanız gerekir. e- Arşivin tıpkı fatura gibi mali değeri vardır ve kayıt altına alınarak saklanır. e-Arşiv kullanmak size ayrı bir iş yükü getirmez, e-Fatura kullanmak kadar kolay ve hızlıdır.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25431692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85000" lnSpcReduction="20000"/>
          </a:bodyPr>
          <a:lstStyle/>
          <a:p>
            <a:pPr marL="0" indent="0">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e-Fatura iptali veya iadesi mümkün mü?</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 </a:t>
            </a:r>
            <a:r>
              <a:rPr lang="tr-TR" sz="2400" dirty="0">
                <a:latin typeface="Verdana" panose="020B0604030504040204" pitchFamily="34" charset="0"/>
                <a:ea typeface="Verdana" panose="020B0604030504040204" pitchFamily="34" charset="0"/>
                <a:cs typeface="Verdana" panose="020B0604030504040204" pitchFamily="34" charset="0"/>
              </a:rPr>
              <a:t>Elbette, e-Fatura uygulamasında da iptal ve iade işlemleri yapmanız mümkün. E-fatura kullanmaya başladığınızda adım adım nasıl kullanacağınızın anlatıldığı süreçte tüm bu işlemleri öğreneceksiniz.</a:t>
            </a:r>
          </a:p>
          <a:p>
            <a:pPr marL="0" indent="0">
              <a:buNone/>
            </a:pPr>
            <a:endParaRPr lang="tr-TR" sz="2400" b="1" dirty="0"/>
          </a:p>
          <a:p>
            <a:pPr marL="0" indent="0">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Gönderdiğim e-Faturada değişiklik yapabilir miyim?</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 </a:t>
            </a:r>
            <a:r>
              <a:rPr lang="tr-TR" sz="2400" dirty="0">
                <a:latin typeface="Verdana" panose="020B0604030504040204" pitchFamily="34" charset="0"/>
                <a:ea typeface="Verdana" panose="020B0604030504040204" pitchFamily="34" charset="0"/>
                <a:cs typeface="Verdana" panose="020B0604030504040204" pitchFamily="34" charset="0"/>
              </a:rPr>
              <a:t>Yasal açıdan e-Faturanın basılı faturadan farkı yoktur. Nasıl ki müşterinize gönderdiğiniz bir fatura üzerinde düzenleme yapamazsanız e-Faturada da değişiklik yapamazsınız. e-Fatura gönderdiğiniz kurum veya kişi faturayı yasal süre içinde reddettiği takdirde yeniden fatura oluşturabilirsiniz. Mevzuat hükümlerine uygun olduğu takdirde alıcı faturayı iade edebilir. Alıcı faturayı kabul ettikten sonra fark edilen hatalarda harici yollarla faturaya itiraz etmek de mümkündür. Bir fatura gönderildikten sonra reddedilmesi veya itiraz edilmesi gibi durumlarda fatura göndericisi aynı fatura numarasıyla gönderim yapamaz. e-Fatura kullanımına başladığınızda e-Fatura iptali, iadesi gibi işlemlerle ilgili gerekli bilgilere kolaylıkla ulaşacaksınız</a:t>
            </a:r>
            <a:r>
              <a:rPr lang="tr-TR" sz="2400" dirty="0"/>
              <a:t>.</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34602507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lnSpcReduction="10000"/>
          </a:bodyPr>
          <a:lstStyle/>
          <a:p>
            <a:pPr marL="0" indent="0">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E-Fatura irsaliye yerine geçer mi?</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smtClean="0">
                <a:latin typeface="Verdana" panose="020B0604030504040204" pitchFamily="34" charset="0"/>
                <a:ea typeface="Verdana" panose="020B0604030504040204" pitchFamily="34" charset="0"/>
                <a:cs typeface="Verdana" panose="020B0604030504040204" pitchFamily="34" charset="0"/>
              </a:rPr>
              <a:t>YANIT: </a:t>
            </a:r>
            <a:r>
              <a:rPr lang="tr-TR" sz="2400" dirty="0">
                <a:latin typeface="Verdana" panose="020B0604030504040204" pitchFamily="34" charset="0"/>
                <a:ea typeface="Verdana" panose="020B0604030504040204" pitchFamily="34" charset="0"/>
                <a:cs typeface="Verdana" panose="020B0604030504040204" pitchFamily="34" charset="0"/>
              </a:rPr>
              <a:t>D</a:t>
            </a:r>
            <a:r>
              <a:rPr lang="tr-TR" sz="2400" dirty="0" smtClean="0">
                <a:latin typeface="Verdana" panose="020B0604030504040204" pitchFamily="34" charset="0"/>
                <a:ea typeface="Verdana" panose="020B0604030504040204" pitchFamily="34" charset="0"/>
                <a:cs typeface="Verdana" panose="020B0604030504040204" pitchFamily="34" charset="0"/>
              </a:rPr>
              <a:t>üzenlenen </a:t>
            </a:r>
            <a:r>
              <a:rPr lang="tr-TR" sz="2400" dirty="0">
                <a:latin typeface="Verdana" panose="020B0604030504040204" pitchFamily="34" charset="0"/>
                <a:ea typeface="Verdana" panose="020B0604030504040204" pitchFamily="34" charset="0"/>
                <a:cs typeface="Verdana" panose="020B0604030504040204" pitchFamily="34" charset="0"/>
              </a:rPr>
              <a:t>e-Faturalarda düzenleme tarihinin yanında düzenleme zamanının da saat ve dakika olarak tanımlanması durumunda </a:t>
            </a:r>
            <a:r>
              <a:rPr lang="tr-TR" sz="2400" b="1" u="sng" dirty="0">
                <a:latin typeface="Verdana" panose="020B0604030504040204" pitchFamily="34" charset="0"/>
                <a:ea typeface="Verdana" panose="020B0604030504040204" pitchFamily="34" charset="0"/>
                <a:cs typeface="Verdana" panose="020B0604030504040204" pitchFamily="34" charset="0"/>
              </a:rPr>
              <a:t>e-Fatura çıktısı irsaliye olarak kullanılabiliyor</a:t>
            </a:r>
            <a:r>
              <a:rPr lang="tr-TR" sz="2400" dirty="0">
                <a:latin typeface="Verdana" panose="020B0604030504040204" pitchFamily="34" charset="0"/>
                <a:ea typeface="Verdana" panose="020B0604030504040204" pitchFamily="34" charset="0"/>
                <a:cs typeface="Verdana" panose="020B0604030504040204" pitchFamily="34" charset="0"/>
              </a:rPr>
              <a:t>. Ancak çıktıya mutlaka “</a:t>
            </a:r>
            <a:r>
              <a:rPr lang="tr-TR" sz="2400" b="1" u="sng" dirty="0">
                <a:latin typeface="Verdana" panose="020B0604030504040204" pitchFamily="34" charset="0"/>
                <a:ea typeface="Verdana" panose="020B0604030504040204" pitchFamily="34" charset="0"/>
                <a:cs typeface="Verdana" panose="020B0604030504040204" pitchFamily="34" charset="0"/>
              </a:rPr>
              <a:t>İrsaliye yerine geçer</a:t>
            </a:r>
            <a:r>
              <a:rPr lang="tr-TR" sz="2400" dirty="0">
                <a:latin typeface="Verdana" panose="020B0604030504040204" pitchFamily="34" charset="0"/>
                <a:ea typeface="Verdana" panose="020B0604030504040204" pitchFamily="34" charset="0"/>
                <a:cs typeface="Verdana" panose="020B0604030504040204" pitchFamily="34" charset="0"/>
              </a:rPr>
              <a:t>” ifadesi eklenmeli ve satıcı veya yetkili tarafından imzalanmalıdır. </a:t>
            </a:r>
          </a:p>
          <a:p>
            <a:pPr marL="0" indent="0">
              <a:buNone/>
            </a:pPr>
            <a:endPar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e-Faturaları yazdırıp arşivlemeli miyim?</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 </a:t>
            </a:r>
            <a:r>
              <a:rPr lang="tr-TR" sz="2400" dirty="0">
                <a:latin typeface="Verdana" panose="020B0604030504040204" pitchFamily="34" charset="0"/>
                <a:ea typeface="Verdana" panose="020B0604030504040204" pitchFamily="34" charset="0"/>
                <a:cs typeface="Verdana" panose="020B0604030504040204" pitchFamily="34" charset="0"/>
              </a:rPr>
              <a:t>e-Faturanın size sağladığı en büyük kolaylıklardan biri arşivleme derdinden kurtulmanızdır. e-Faturalarınız zaten dijital ortamda arşivleneceği için ayrıca dosyalamanıza gerek kalmaz. </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41265842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92500" lnSpcReduction="20000"/>
          </a:bodyPr>
          <a:lstStyle/>
          <a:p>
            <a:pPr marL="0" indent="0" algn="just">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e-Fatura kullanmam muhasebecimin iş yükünde nasıl bir değişikliğe sebep olacak? </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 </a:t>
            </a:r>
            <a:r>
              <a:rPr lang="tr-TR" sz="2400" dirty="0">
                <a:latin typeface="Verdana" panose="020B0604030504040204" pitchFamily="34" charset="0"/>
                <a:ea typeface="Verdana" panose="020B0604030504040204" pitchFamily="34" charset="0"/>
                <a:cs typeface="Verdana" panose="020B0604030504040204" pitchFamily="34" charset="0"/>
              </a:rPr>
              <a:t>Öncelikle şunu söylemeliyiz ki e-Fatura uygulaması muhasebeciniz için hayat kurtarıcı olacak. Muhasebecinizin normalde saatler harcayarak yaptığı işler sadece bir kaç dakikasını alır hale gelecek. Üstelik muhasebeciniz tüm faturalara hızlı ve kolayca ulaşılabildiği için gözden kaçan hatalar daha kolay fark edilecek. </a:t>
            </a:r>
          </a:p>
          <a:p>
            <a:pPr marL="0" indent="0">
              <a:buNone/>
            </a:pPr>
            <a:endParaRPr lang="tr-TR" sz="2400" b="1" dirty="0"/>
          </a:p>
          <a:p>
            <a:pPr marL="0" indent="0">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 kimlere kesilir?</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 </a:t>
            </a:r>
            <a:r>
              <a:rPr lang="tr-TR" sz="2400" dirty="0">
                <a:latin typeface="Verdana" panose="020B0604030504040204" pitchFamily="34" charset="0"/>
                <a:ea typeface="Verdana" panose="020B0604030504040204" pitchFamily="34" charset="0"/>
                <a:cs typeface="Verdana" panose="020B0604030504040204" pitchFamily="34" charset="0"/>
              </a:rPr>
              <a:t>  E-Fatura, sadece e-fatura kullanan firmalara kesilebilir. Yani e-faturayı sadece e-fatura kullanan firmalar kendi aralarında kullanırlar. Karşı taraf e-fatura kullanmıyorsa ona e-fatura gönderemezsiniz; zaten yukarıdaki maddelerde de açıkladığımız gibi, karşı taraf e-fatura kullanmıyorsa onlara e-arşiv fatura göndermeniz gerekiyor.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10399476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85000" lnSpcReduction="20000"/>
          </a:bodyPr>
          <a:lstStyle/>
          <a:p>
            <a:pPr marL="0" indent="0" algn="just">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Bir firmanın e-Fatura veya e-Arşiv kullanıp kullanmadığını nasıl anlarım?</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 </a:t>
            </a:r>
            <a:r>
              <a:rPr lang="tr-TR" sz="2400" dirty="0" err="1">
                <a:latin typeface="Verdana" panose="020B0604030504040204" pitchFamily="34" charset="0"/>
                <a:ea typeface="Verdana" panose="020B0604030504040204" pitchFamily="34" charset="0"/>
                <a:cs typeface="Verdana" panose="020B0604030504040204" pitchFamily="34" charset="0"/>
              </a:rPr>
              <a:t>GİB’in</a:t>
            </a:r>
            <a:r>
              <a:rPr lang="tr-TR" sz="2400" dirty="0">
                <a:latin typeface="Verdana" panose="020B0604030504040204" pitchFamily="34" charset="0"/>
                <a:ea typeface="Verdana" panose="020B0604030504040204" pitchFamily="34" charset="0"/>
                <a:cs typeface="Verdana" panose="020B0604030504040204" pitchFamily="34" charset="0"/>
              </a:rPr>
              <a:t> web sitesinde yer alan </a:t>
            </a:r>
            <a:r>
              <a:rPr lang="tr-TR" sz="2400" b="1" u="sng" dirty="0">
                <a:latin typeface="Verdana" panose="020B0604030504040204" pitchFamily="34" charset="0"/>
                <a:ea typeface="Verdana" panose="020B0604030504040204" pitchFamily="34" charset="0"/>
                <a:cs typeface="Verdana" panose="020B0604030504040204" pitchFamily="34" charset="0"/>
                <a:hlinkClick r:id="rId4"/>
              </a:rPr>
              <a:t>kayıtlı kullanıcılar</a:t>
            </a:r>
            <a:r>
              <a:rPr lang="tr-TR" sz="2400" dirty="0">
                <a:latin typeface="Verdana" panose="020B0604030504040204" pitchFamily="34" charset="0"/>
                <a:ea typeface="Verdana" panose="020B0604030504040204" pitchFamily="34" charset="0"/>
                <a:cs typeface="Verdana" panose="020B0604030504040204" pitchFamily="34" charset="0"/>
              </a:rPr>
              <a:t> listesinden kontrol ederek bir firmanın e-Fatura uygulamasını kullanıp kullanmadığını anlayabilirsiniz.</a:t>
            </a:r>
          </a:p>
          <a:p>
            <a:pPr marL="0" indent="0" algn="ctr">
              <a:buNone/>
            </a:pPr>
            <a:r>
              <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5"/>
              </a:rPr>
              <a:t>https://ebelge.gib.gov.tr/efaturakayitlikullanicilar.html</a:t>
            </a: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tr-TR" sz="24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 kullanıcısına e-arşiv kesilir mi?</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 </a:t>
            </a:r>
            <a:r>
              <a:rPr lang="tr-TR" sz="2400" dirty="0">
                <a:latin typeface="Verdana" panose="020B0604030504040204" pitchFamily="34" charset="0"/>
                <a:ea typeface="Verdana" panose="020B0604030504040204" pitchFamily="34" charset="0"/>
                <a:cs typeface="Verdana" panose="020B0604030504040204" pitchFamily="34" charset="0"/>
              </a:rPr>
              <a:t>  Hayır, bu bir hata olur. E-fatura, yukarıda da açıkladığımız üzere, sadece e-fatura kullanan diğer firmalara kesilip gönderilebilir. E-fatura kullanan bir firmaya e-arşiv gönderemezsiniz.</a:t>
            </a:r>
          </a:p>
          <a:p>
            <a:endParaRPr lang="tr-TR" sz="24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e-Faturaya geçince e-defter kullanımı da zorunlu mu?</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a:t>
            </a:r>
            <a:r>
              <a:rPr lang="tr-TR" sz="2400" dirty="0">
                <a:latin typeface="Verdana" panose="020B0604030504040204" pitchFamily="34" charset="0"/>
                <a:ea typeface="Verdana" panose="020B0604030504040204" pitchFamily="34" charset="0"/>
                <a:cs typeface="Verdana" panose="020B0604030504040204" pitchFamily="34" charset="0"/>
              </a:rPr>
              <a:t> İsteğe bağlı e-faturaya geçiş yapan firmaların e-deftere geçmeleri zorunlu değildir. Ancak e-faturaya geçiş zorunluluğu bulunan mükelleflerin e-defter de kullanması gerekir.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21785193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70000" lnSpcReduction="20000"/>
          </a:bodyPr>
          <a:lstStyle/>
          <a:p>
            <a:pPr marL="0" indent="0" algn="just">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E-Fatura zorunluluk kapsamında olup belirlenen tarihten itibaren fatura kullanıcısı olmayan mükelleflere uygulanan yaptırım ne olacaktır?</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a:t>
            </a:r>
            <a:r>
              <a:rPr lang="tr-TR" sz="2400" dirty="0">
                <a:latin typeface="Verdana" panose="020B0604030504040204" pitchFamily="34" charset="0"/>
                <a:ea typeface="Verdana" panose="020B0604030504040204" pitchFamily="34" charset="0"/>
                <a:cs typeface="Verdana" panose="020B0604030504040204" pitchFamily="34" charset="0"/>
              </a:rPr>
              <a:t> Zorunluluk kapsamında olup e-fatura uygulamasına belirtilen tarihte geçmeyen mükellefler Vergi Usul Kanununun ceza hükümleri tatbik olunacaktır.</a:t>
            </a:r>
          </a:p>
          <a:p>
            <a:pPr marL="0" indent="0" algn="just">
              <a:buNone/>
            </a:pPr>
            <a:endParaRPr lang="tr-TR" sz="24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 uygulamasına kayıtlı bir firma büyük perakende mağazalarından yaptıkları alışverişlerinde e-faturayı nasıl temin edecekler?</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 </a:t>
            </a:r>
            <a:r>
              <a:rPr lang="tr-TR" sz="2400" dirty="0">
                <a:latin typeface="Verdana" panose="020B0604030504040204" pitchFamily="34" charset="0"/>
                <a:ea typeface="Verdana" panose="020B0604030504040204" pitchFamily="34" charset="0"/>
                <a:cs typeface="Verdana" panose="020B0604030504040204" pitchFamily="34" charset="0"/>
              </a:rPr>
              <a:t>  Perakende satış yapan firma ve alıcı taraf e-fatura sistemine kayıtlı ise kesilecek olan faturanın e-fatura olarak düzenlenmesi gerekmektedir.</a:t>
            </a:r>
          </a:p>
          <a:p>
            <a:pPr marL="0" indent="0" algn="just">
              <a:buNone/>
            </a:pPr>
            <a:endParaRPr lang="tr-TR" sz="24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Zorunluluk kapsamındaki mükelleflerden değilim e-defter kullanmak istiyorum e-fatura uygulamasını kullanmak zorunda mıyım?</a:t>
            </a:r>
            <a:endParaRPr lang="tr-TR" sz="24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400" b="1" dirty="0">
                <a:latin typeface="Verdana" panose="020B0604030504040204" pitchFamily="34" charset="0"/>
                <a:ea typeface="Verdana" panose="020B0604030504040204" pitchFamily="34" charset="0"/>
                <a:cs typeface="Verdana" panose="020B0604030504040204" pitchFamily="34" charset="0"/>
              </a:rPr>
              <a:t>YANIT: </a:t>
            </a:r>
            <a:r>
              <a:rPr lang="tr-TR" sz="2400" dirty="0">
                <a:latin typeface="Verdana" panose="020B0604030504040204" pitchFamily="34" charset="0"/>
                <a:ea typeface="Verdana" panose="020B0604030504040204" pitchFamily="34" charset="0"/>
                <a:cs typeface="Verdana" panose="020B0604030504040204" pitchFamily="34" charset="0"/>
              </a:rPr>
              <a:t>2 Sıra Numaralı Elektronik Defter Genel Tebliğine göre e-Defter uygulamasına geçmek isteyen mükellefler için e-fatura kullanım zorunluluğu bulunmamaktadır.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28984712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85000" lnSpcReduction="10000"/>
          </a:bodyPr>
          <a:lstStyle/>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Özel </a:t>
            </a:r>
            <a:r>
              <a:rPr lang="tr-TR" sz="2000" b="1" dirty="0" err="1">
                <a:solidFill>
                  <a:srgbClr val="003399"/>
                </a:solidFill>
                <a:latin typeface="Verdana" panose="020B0604030504040204" pitchFamily="34" charset="0"/>
                <a:ea typeface="Verdana" panose="020B0604030504040204" pitchFamily="34" charset="0"/>
                <a:cs typeface="Verdana" panose="020B0604030504040204" pitchFamily="34" charset="0"/>
              </a:rPr>
              <a:t>entegratörle</a:t>
            </a: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 çalışacak mükelleflerin mali mühür almaları gerekecek mi?</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a:t>
            </a:r>
            <a:r>
              <a:rPr lang="tr-TR" sz="2000" dirty="0">
                <a:latin typeface="Verdana" panose="020B0604030504040204" pitchFamily="34" charset="0"/>
                <a:ea typeface="Verdana" panose="020B0604030504040204" pitchFamily="34" charset="0"/>
                <a:cs typeface="Verdana" panose="020B0604030504040204" pitchFamily="34" charset="0"/>
              </a:rPr>
              <a:t> Evet. Mükellef her şekilde Gelir İdaresi Başkanlığı’na başvurup mali </a:t>
            </a:r>
            <a:r>
              <a:rPr lang="tr-TR" sz="2000" dirty="0" err="1">
                <a:latin typeface="Verdana" panose="020B0604030504040204" pitchFamily="34" charset="0"/>
                <a:ea typeface="Verdana" panose="020B0604030504040204" pitchFamily="34" charset="0"/>
                <a:cs typeface="Verdana" panose="020B0604030504040204" pitchFamily="34" charset="0"/>
              </a:rPr>
              <a:t>mühürünü</a:t>
            </a:r>
            <a:r>
              <a:rPr lang="tr-TR" sz="2000" dirty="0">
                <a:latin typeface="Verdana" panose="020B0604030504040204" pitchFamily="34" charset="0"/>
                <a:ea typeface="Verdana" panose="020B0604030504040204" pitchFamily="34" charset="0"/>
                <a:cs typeface="Verdana" panose="020B0604030504040204" pitchFamily="34" charset="0"/>
              </a:rPr>
              <a:t> temin ettikten sonra özel </a:t>
            </a:r>
            <a:r>
              <a:rPr lang="tr-TR" sz="2000" dirty="0" err="1">
                <a:latin typeface="Verdana" panose="020B0604030504040204" pitchFamily="34" charset="0"/>
                <a:ea typeface="Verdana" panose="020B0604030504040204" pitchFamily="34" charset="0"/>
                <a:cs typeface="Verdana" panose="020B0604030504040204" pitchFamily="34" charset="0"/>
              </a:rPr>
              <a:t>entegratörle</a:t>
            </a:r>
            <a:r>
              <a:rPr lang="tr-TR" sz="2000" dirty="0">
                <a:latin typeface="Verdana" panose="020B0604030504040204" pitchFamily="34" charset="0"/>
                <a:ea typeface="Verdana" panose="020B0604030504040204" pitchFamily="34" charset="0"/>
                <a:cs typeface="Verdana" panose="020B0604030504040204" pitchFamily="34" charset="0"/>
              </a:rPr>
              <a:t> anlaşma yapabilecektir.</a:t>
            </a:r>
          </a:p>
          <a:p>
            <a:pPr marL="0" indent="0" algn="just">
              <a:buNone/>
            </a:pPr>
            <a:endParaRPr lang="tr-TR" sz="20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Özel </a:t>
            </a:r>
            <a:r>
              <a:rPr lang="tr-TR" sz="2000" b="1" dirty="0" err="1">
                <a:solidFill>
                  <a:srgbClr val="003399"/>
                </a:solidFill>
                <a:latin typeface="Verdana" panose="020B0604030504040204" pitchFamily="34" charset="0"/>
                <a:ea typeface="Verdana" panose="020B0604030504040204" pitchFamily="34" charset="0"/>
                <a:cs typeface="Verdana" panose="020B0604030504040204" pitchFamily="34" charset="0"/>
              </a:rPr>
              <a:t>entegratörle</a:t>
            </a: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 çalışmaya başlayan mükelleflerin </a:t>
            </a:r>
            <a:r>
              <a:rPr lang="tr-TR" sz="2000" b="1" dirty="0" err="1">
                <a:solidFill>
                  <a:srgbClr val="003399"/>
                </a:solidFill>
                <a:latin typeface="Verdana" panose="020B0604030504040204" pitchFamily="34" charset="0"/>
                <a:ea typeface="Verdana" panose="020B0604030504040204" pitchFamily="34" charset="0"/>
                <a:cs typeface="Verdana" panose="020B0604030504040204" pitchFamily="34" charset="0"/>
              </a:rPr>
              <a:t>portalları</a:t>
            </a: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 açık kalabilir mi?</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 </a:t>
            </a:r>
            <a:r>
              <a:rPr lang="tr-TR" sz="2000" dirty="0">
                <a:latin typeface="Verdana" panose="020B0604030504040204" pitchFamily="34" charset="0"/>
                <a:ea typeface="Verdana" panose="020B0604030504040204" pitchFamily="34" charset="0"/>
                <a:cs typeface="Verdana" panose="020B0604030504040204" pitchFamily="34" charset="0"/>
              </a:rPr>
              <a:t>  Hayır. E-fatura uygulamasından sadece bir yöntemle faydalanabilir.</a:t>
            </a:r>
          </a:p>
          <a:p>
            <a:pPr marL="0" indent="0" algn="just">
              <a:buNone/>
            </a:pPr>
            <a:endParaRPr lang="tr-TR" sz="20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 Üzerinde Merkez-Şube Ayrımı Nasıl Gösterilebilir ?</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a:t>
            </a:r>
            <a:r>
              <a:rPr lang="tr-TR" sz="2000" dirty="0">
                <a:latin typeface="Verdana" panose="020B0604030504040204" pitchFamily="34" charset="0"/>
                <a:ea typeface="Verdana" panose="020B0604030504040204" pitchFamily="34" charset="0"/>
                <a:cs typeface="Verdana" panose="020B0604030504040204" pitchFamily="34" charset="0"/>
              </a:rPr>
              <a:t> Düzenlenen faturada merkez/şube ayrımının yapılabilmesi mümkündür.  Faturanın ad-</a:t>
            </a:r>
            <a:r>
              <a:rPr lang="tr-TR" sz="2000" dirty="0" err="1">
                <a:latin typeface="Verdana" panose="020B0604030504040204" pitchFamily="34" charset="0"/>
                <a:ea typeface="Verdana" panose="020B0604030504040204" pitchFamily="34" charset="0"/>
                <a:cs typeface="Verdana" panose="020B0604030504040204" pitchFamily="34" charset="0"/>
              </a:rPr>
              <a:t>soyad</a:t>
            </a:r>
            <a:r>
              <a:rPr lang="tr-TR" sz="2000" dirty="0">
                <a:latin typeface="Verdana" panose="020B0604030504040204" pitchFamily="34" charset="0"/>
                <a:ea typeface="Verdana" panose="020B0604030504040204" pitchFamily="34" charset="0"/>
                <a:cs typeface="Verdana" panose="020B0604030504040204" pitchFamily="34" charset="0"/>
              </a:rPr>
              <a:t>/</a:t>
            </a:r>
            <a:r>
              <a:rPr lang="tr-TR" sz="2000" dirty="0" err="1">
                <a:latin typeface="Verdana" panose="020B0604030504040204" pitchFamily="34" charset="0"/>
                <a:ea typeface="Verdana" panose="020B0604030504040204" pitchFamily="34" charset="0"/>
                <a:cs typeface="Verdana" panose="020B0604030504040204" pitchFamily="34" charset="0"/>
              </a:rPr>
              <a:t>ünvan</a:t>
            </a:r>
            <a:r>
              <a:rPr lang="tr-TR" sz="2000" dirty="0">
                <a:latin typeface="Verdana" panose="020B0604030504040204" pitchFamily="34" charset="0"/>
                <a:ea typeface="Verdana" panose="020B0604030504040204" pitchFamily="34" charset="0"/>
                <a:cs typeface="Verdana" panose="020B0604030504040204" pitchFamily="34" charset="0"/>
              </a:rPr>
              <a:t> bölümüne merkez ya da şube olduğu bilgisi girilebilmekte ve ilgili şube veya merkezin adres bilgileri eklenebilecektir. Göndericinin kendi unvanında değişiklik yapamamaktadır ancak faturanın not alanına gerekli açıklama yazılarak merkez/şube ayrımı yapılabilir. </a:t>
            </a:r>
          </a:p>
          <a:p>
            <a:pPr marL="0" indent="0" algn="just">
              <a:buNone/>
            </a:pPr>
            <a:r>
              <a:rPr lang="tr-TR" sz="2000" dirty="0">
                <a:latin typeface="Verdana" panose="020B0604030504040204" pitchFamily="34" charset="0"/>
                <a:ea typeface="Verdana" panose="020B0604030504040204" pitchFamily="34" charset="0"/>
                <a:cs typeface="Verdana" panose="020B0604030504040204" pitchFamily="34" charset="0"/>
              </a:rPr>
              <a:t>Kısacası şubeden düzenlenecek faturalarda bu bilgilerin faturada yer verilmesi gerekir. Bu çerçevede E fatura hizmeti aldığınız </a:t>
            </a:r>
            <a:r>
              <a:rPr lang="tr-TR" sz="2000" dirty="0" err="1">
                <a:latin typeface="Verdana" panose="020B0604030504040204" pitchFamily="34" charset="0"/>
                <a:ea typeface="Verdana" panose="020B0604030504040204" pitchFamily="34" charset="0"/>
                <a:cs typeface="Verdana" panose="020B0604030504040204" pitchFamily="34" charset="0"/>
              </a:rPr>
              <a:t>Entegratör</a:t>
            </a:r>
            <a:r>
              <a:rPr lang="tr-TR" sz="2000" dirty="0">
                <a:latin typeface="Verdana" panose="020B0604030504040204" pitchFamily="34" charset="0"/>
                <a:ea typeface="Verdana" panose="020B0604030504040204" pitchFamily="34" charset="0"/>
                <a:cs typeface="Verdana" panose="020B0604030504040204" pitchFamily="34" charset="0"/>
              </a:rPr>
              <a:t> firmadan destek alabilirsiniz.</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28369271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85000" lnSpcReduction="20000"/>
          </a:bodyPr>
          <a:lstStyle/>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E-Faturada Sehven Bir Sıra Numarası Atlanmış Ve O Numaraya Hiç Fatura Kesilmemesi Halinde Nasıl Bir İşlem Yapılmalıdır?</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 </a:t>
            </a:r>
            <a:r>
              <a:rPr lang="tr-TR" sz="2000" dirty="0">
                <a:latin typeface="Verdana" panose="020B0604030504040204" pitchFamily="34" charset="0"/>
                <a:ea typeface="Verdana" panose="020B0604030504040204" pitchFamily="34" charset="0"/>
                <a:cs typeface="Verdana" panose="020B0604030504040204" pitchFamily="34" charset="0"/>
              </a:rPr>
              <a:t>E-fatura uygulaması kağıt faturanın tabi olduğu hükümlere tabidir. Buna göre e-Fatura uygulamasında her seri kendi içerisinde müteselsil sıraya uygun olarak düzenleneceğinden, atlayan faturalara ilişkin olarak;</a:t>
            </a:r>
          </a:p>
          <a:p>
            <a:pPr marL="0" indent="0" algn="just">
              <a:buNone/>
            </a:pPr>
            <a:r>
              <a:rPr lang="tr-TR" sz="2000" dirty="0">
                <a:latin typeface="Verdana" panose="020B0604030504040204" pitchFamily="34" charset="0"/>
                <a:ea typeface="Verdana" panose="020B0604030504040204" pitchFamily="34" charset="0"/>
                <a:cs typeface="Verdana" panose="020B0604030504040204" pitchFamily="34" charset="0"/>
              </a:rPr>
              <a:t>– Yazılımınızın imkan vermesi halinde atlanılan numaralara iptal kaydı düşülmelidir.</a:t>
            </a:r>
          </a:p>
          <a:p>
            <a:pPr marL="0" indent="0" algn="just">
              <a:buNone/>
            </a:pPr>
            <a:r>
              <a:rPr lang="tr-TR" sz="2000" dirty="0">
                <a:latin typeface="Verdana" panose="020B0604030504040204" pitchFamily="34" charset="0"/>
                <a:ea typeface="Verdana" panose="020B0604030504040204" pitchFamily="34" charset="0"/>
                <a:cs typeface="Verdana" panose="020B0604030504040204" pitchFamily="34" charset="0"/>
              </a:rPr>
              <a:t>– Bağlı bulunulan Vergi Dairesi Müdürlüğüne dilekçe ile </a:t>
            </a:r>
            <a:r>
              <a:rPr lang="tr-TR" sz="2000" dirty="0" err="1">
                <a:latin typeface="Verdana" panose="020B0604030504040204" pitchFamily="34" charset="0"/>
                <a:ea typeface="Verdana" panose="020B0604030504040204" pitchFamily="34" charset="0"/>
                <a:cs typeface="Verdana" panose="020B0604030504040204" pitchFamily="34" charset="0"/>
              </a:rPr>
              <a:t>izahatte</a:t>
            </a:r>
            <a:r>
              <a:rPr lang="tr-TR" sz="2000" dirty="0">
                <a:latin typeface="Verdana" panose="020B0604030504040204" pitchFamily="34" charset="0"/>
                <a:ea typeface="Verdana" panose="020B0604030504040204" pitchFamily="34" charset="0"/>
                <a:cs typeface="Verdana" panose="020B0604030504040204" pitchFamily="34" charset="0"/>
              </a:rPr>
              <a:t> bulunulması gerekmektedir.</a:t>
            </a:r>
          </a:p>
          <a:p>
            <a:pPr marL="0" indent="0" algn="just">
              <a:buNone/>
            </a:pPr>
            <a:r>
              <a:rPr lang="tr-TR" sz="2000" dirty="0">
                <a:latin typeface="Verdana" panose="020B0604030504040204" pitchFamily="34" charset="0"/>
                <a:ea typeface="Verdana" panose="020B0604030504040204" pitchFamily="34" charset="0"/>
                <a:cs typeface="Verdana" panose="020B0604030504040204" pitchFamily="34" charset="0"/>
              </a:rPr>
              <a:t>– Yeni düzenlenecek faturalar aynı seri numarası kullanılarak en son kesilen fatura numarasından sıra atlamadan ve atlanılan sıra numaraları kullanılmadan devam edilmelidir.</a:t>
            </a:r>
          </a:p>
          <a:p>
            <a:pPr marL="0" indent="0" algn="just">
              <a:buNone/>
            </a:pPr>
            <a:endParaRPr lang="tr-TR" sz="20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 Düzenlerken Dövizli Faturada Bedelin Türk Lirası Karşılığı Gösterilmeli Midir?</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 </a:t>
            </a:r>
            <a:r>
              <a:rPr lang="tr-TR" sz="2000" dirty="0">
                <a:latin typeface="Verdana" panose="020B0604030504040204" pitchFamily="34" charset="0"/>
                <a:ea typeface="Verdana" panose="020B0604030504040204" pitchFamily="34" charset="0"/>
                <a:cs typeface="Verdana" panose="020B0604030504040204" pitchFamily="34" charset="0"/>
              </a:rPr>
              <a:t>  E-fatura uygulaması kağıt faturanın tabi olduğu hükümlere tabidir.  Dövizli e-fatura düzenleyen firmalar, Türk parası karşılığı gösterilmek şartıyla, yabancı para birimine göre de faturalarını düzenlenebilir. Ancak yurt dışındaki müşteriler adına düzenlenen faturalarda Türk parası karşılığı gösterilme şartı aranmaz.</a:t>
            </a:r>
          </a:p>
          <a:p>
            <a:pPr marL="0" indent="0" algn="just">
              <a:buNone/>
            </a:pPr>
            <a:r>
              <a:rPr lang="tr-TR" sz="2000" dirty="0">
                <a:latin typeface="Verdana" panose="020B0604030504040204" pitchFamily="34" charset="0"/>
                <a:ea typeface="Verdana" panose="020B0604030504040204" pitchFamily="34" charset="0"/>
                <a:cs typeface="Verdana" panose="020B0604030504040204" pitchFamily="34" charset="0"/>
              </a:rPr>
              <a:t>Bu çerçevede E fatura hizmeti aldığınız </a:t>
            </a:r>
            <a:r>
              <a:rPr lang="tr-TR" sz="2000" dirty="0" err="1">
                <a:latin typeface="Verdana" panose="020B0604030504040204" pitchFamily="34" charset="0"/>
                <a:ea typeface="Verdana" panose="020B0604030504040204" pitchFamily="34" charset="0"/>
                <a:cs typeface="Verdana" panose="020B0604030504040204" pitchFamily="34" charset="0"/>
              </a:rPr>
              <a:t>Entegratör</a:t>
            </a:r>
            <a:r>
              <a:rPr lang="tr-TR" sz="2000" dirty="0">
                <a:latin typeface="Verdana" panose="020B0604030504040204" pitchFamily="34" charset="0"/>
                <a:ea typeface="Verdana" panose="020B0604030504040204" pitchFamily="34" charset="0"/>
                <a:cs typeface="Verdana" panose="020B0604030504040204" pitchFamily="34" charset="0"/>
              </a:rPr>
              <a:t> firmadan destek alabilirsiniz.</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32726129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92500" lnSpcReduction="10000"/>
          </a:bodyPr>
          <a:lstStyle/>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 Yerine Kağıt Fatura Düzenlenmesinin Hükmü Nedir?</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 </a:t>
            </a:r>
            <a:r>
              <a:rPr lang="tr-TR" sz="2000" dirty="0">
                <a:latin typeface="Verdana" panose="020B0604030504040204" pitchFamily="34" charset="0"/>
                <a:ea typeface="Verdana" panose="020B0604030504040204" pitchFamily="34" charset="0"/>
                <a:cs typeface="Verdana" panose="020B0604030504040204" pitchFamily="34" charset="0"/>
              </a:rPr>
              <a:t>Elektronik fatura uygulamasına dâhil olan mükelleflerin elektronik fatura uygulamasına kayıtlı olan diğer mükelleflere düzenleyecekleri faturaların elektronik fatura olması zorunludur. Bu zorunluluğa uymayan mükellefler hakkında Vergi Usul Kanununda öngörülen cezai hükümler uygulanacaktır.</a:t>
            </a:r>
          </a:p>
          <a:p>
            <a:pPr marL="0" indent="0" algn="just">
              <a:buNone/>
            </a:pPr>
            <a:endParaRPr lang="tr-TR" sz="20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 Kesilmesi Gerekirken Kağıt Fatura Kesilmiş Olması Durumunda Bu Kağıt Faturanın      KDV İndiriminde Kullanılması KDV İadesini Engeller Mi?</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 </a:t>
            </a:r>
            <a:r>
              <a:rPr lang="tr-TR" sz="2000" dirty="0">
                <a:latin typeface="Verdana" panose="020B0604030504040204" pitchFamily="34" charset="0"/>
                <a:ea typeface="Verdana" panose="020B0604030504040204" pitchFamily="34" charset="0"/>
                <a:cs typeface="Verdana" panose="020B0604030504040204" pitchFamily="34" charset="0"/>
              </a:rPr>
              <a:t>  E-Fatura kullanıcılarının birbirlerine e-fatura düzenlemesi zorunludur. Bu zorunluluğa uymayan mükellefler VUK ceza hükümlerine tabidir. Mevzuat birimlerinden alınan görüşler doğrultusunda düzenlenen kağıt faturaların </a:t>
            </a:r>
            <a:r>
              <a:rPr lang="tr-TR" sz="2000" dirty="0" err="1">
                <a:latin typeface="Verdana" panose="020B0604030504040204" pitchFamily="34" charset="0"/>
                <a:ea typeface="Verdana" panose="020B0604030504040204" pitchFamily="34" charset="0"/>
                <a:cs typeface="Verdana" panose="020B0604030504040204" pitchFamily="34" charset="0"/>
              </a:rPr>
              <a:t>kdv</a:t>
            </a:r>
            <a:r>
              <a:rPr lang="tr-TR" sz="2000" dirty="0">
                <a:latin typeface="Verdana" panose="020B0604030504040204" pitchFamily="34" charset="0"/>
                <a:ea typeface="Verdana" panose="020B0604030504040204" pitchFamily="34" charset="0"/>
                <a:cs typeface="Verdana" panose="020B0604030504040204" pitchFamily="34" charset="0"/>
              </a:rPr>
              <a:t> ve gider indiriminde kullanılabileceği kabul edilmişse  de e-fatura yerine kağıt fatura düzenlemenin 213 Sayılı VUK kapsamında cezai sorumluluğu bulunmaktadır.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2754143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92500" lnSpcReduction="20000"/>
          </a:bodyPr>
          <a:lstStyle/>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a:t>
            </a:r>
            <a:r>
              <a:rPr lang="tr-TR" sz="2000" b="1" dirty="0" err="1">
                <a:solidFill>
                  <a:srgbClr val="003399"/>
                </a:solidFill>
                <a:latin typeface="Verdana" panose="020B0604030504040204" pitchFamily="34" charset="0"/>
                <a:ea typeface="Verdana" panose="020B0604030504040204" pitchFamily="34" charset="0"/>
                <a:cs typeface="Verdana" panose="020B0604030504040204" pitchFamily="34" charset="0"/>
              </a:rPr>
              <a:t>Tevkifatlı</a:t>
            </a: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 E- Fatura     Nasıl Düzenlenir?</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a:t>
            </a:r>
            <a:r>
              <a:rPr lang="tr-TR" sz="2000" dirty="0">
                <a:latin typeface="Verdana" panose="020B0604030504040204" pitchFamily="34" charset="0"/>
                <a:ea typeface="Verdana" panose="020B0604030504040204" pitchFamily="34" charset="0"/>
                <a:cs typeface="Verdana" panose="020B0604030504040204" pitchFamily="34" charset="0"/>
              </a:rPr>
              <a:t> E-fatura uygulaması kağıt faturanın tabi olduğu hükümlere tabidir.   </a:t>
            </a:r>
            <a:r>
              <a:rPr lang="tr-TR" sz="2000" dirty="0" err="1">
                <a:latin typeface="Verdana" panose="020B0604030504040204" pitchFamily="34" charset="0"/>
                <a:ea typeface="Verdana" panose="020B0604030504040204" pitchFamily="34" charset="0"/>
                <a:cs typeface="Verdana" panose="020B0604030504040204" pitchFamily="34" charset="0"/>
              </a:rPr>
              <a:t>Tevkifatlı</a:t>
            </a:r>
            <a:r>
              <a:rPr lang="tr-TR" sz="2000" dirty="0">
                <a:latin typeface="Verdana" panose="020B0604030504040204" pitchFamily="34" charset="0"/>
                <a:ea typeface="Verdana" panose="020B0604030504040204" pitchFamily="34" charset="0"/>
                <a:cs typeface="Verdana" panose="020B0604030504040204" pitchFamily="34" charset="0"/>
              </a:rPr>
              <a:t> fatura düzenlenmesi gereken durumlarda e-faturanın bu çerçevede </a:t>
            </a:r>
            <a:r>
              <a:rPr lang="tr-TR" sz="2000" dirty="0" err="1">
                <a:latin typeface="Verdana" panose="020B0604030504040204" pitchFamily="34" charset="0"/>
                <a:ea typeface="Verdana" panose="020B0604030504040204" pitchFamily="34" charset="0"/>
                <a:cs typeface="Verdana" panose="020B0604030504040204" pitchFamily="34" charset="0"/>
              </a:rPr>
              <a:t>tevkifatlı</a:t>
            </a:r>
            <a:r>
              <a:rPr lang="tr-TR" sz="2000" dirty="0">
                <a:latin typeface="Verdana" panose="020B0604030504040204" pitchFamily="34" charset="0"/>
                <a:ea typeface="Verdana" panose="020B0604030504040204" pitchFamily="34" charset="0"/>
                <a:cs typeface="Verdana" panose="020B0604030504040204" pitchFamily="34" charset="0"/>
              </a:rPr>
              <a:t> olarak düzenlenmesi gerekir. Bu çerçevede E fatura hizmeti aldığınız </a:t>
            </a:r>
            <a:r>
              <a:rPr lang="tr-TR" sz="2000" dirty="0" err="1">
                <a:latin typeface="Verdana" panose="020B0604030504040204" pitchFamily="34" charset="0"/>
                <a:ea typeface="Verdana" panose="020B0604030504040204" pitchFamily="34" charset="0"/>
                <a:cs typeface="Verdana" panose="020B0604030504040204" pitchFamily="34" charset="0"/>
              </a:rPr>
              <a:t>Entegratör</a:t>
            </a:r>
            <a:r>
              <a:rPr lang="tr-TR" sz="2000" dirty="0">
                <a:latin typeface="Verdana" panose="020B0604030504040204" pitchFamily="34" charset="0"/>
                <a:ea typeface="Verdana" panose="020B0604030504040204" pitchFamily="34" charset="0"/>
                <a:cs typeface="Verdana" panose="020B0604030504040204" pitchFamily="34" charset="0"/>
              </a:rPr>
              <a:t> firmadan destek alabilirisiniz.</a:t>
            </a:r>
          </a:p>
          <a:p>
            <a:pPr marL="0" indent="0" algn="just">
              <a:buNone/>
            </a:pPr>
            <a:endParaRPr lang="tr-TR" sz="20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KDV’nin sıfır geçilmesi gereken bir fatura keserken hangi kod seçilmelidir?</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 </a:t>
            </a:r>
            <a:r>
              <a:rPr lang="tr-TR" sz="2000" dirty="0">
                <a:latin typeface="Verdana" panose="020B0604030504040204" pitchFamily="34" charset="0"/>
                <a:ea typeface="Verdana" panose="020B0604030504040204" pitchFamily="34" charset="0"/>
                <a:cs typeface="Verdana" panose="020B0604030504040204" pitchFamily="34" charset="0"/>
              </a:rPr>
              <a:t>  İstisna kapsamında bir fatura kesiliyorsa İSTİSNA fatura tipi seçilip KDV  Mevzuatında öngörülen istisna türlerinden hangisine göre işlem yapılacaksa ona karşılık gelen kod seçilmelidir. Eğer fatura istisna kapsamında düzenlenen bir fatura değilse SATIŞ fatura tipi seçilip 351 “ İstisna Olmayan Diğer” kodu seçilmelidir.</a:t>
            </a:r>
          </a:p>
          <a:p>
            <a:pPr marL="0" indent="0" algn="just">
              <a:buNone/>
            </a:pPr>
            <a:endParaRPr lang="tr-TR" sz="20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E-Faturada Firmanın Logosu Bulunabilir Mi?</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 </a:t>
            </a:r>
            <a:r>
              <a:rPr lang="tr-TR" sz="2000" dirty="0">
                <a:latin typeface="Verdana" panose="020B0604030504040204" pitchFamily="34" charset="0"/>
                <a:ea typeface="Verdana" panose="020B0604030504040204" pitchFamily="34" charset="0"/>
                <a:cs typeface="Verdana" panose="020B0604030504040204" pitchFamily="34" charset="0"/>
              </a:rPr>
              <a:t>E-faturada firma logosunun yer alması mümkündür. Ancak Faturanın boyutu 60 </a:t>
            </a:r>
            <a:r>
              <a:rPr lang="tr-TR" sz="2000" dirty="0" err="1">
                <a:latin typeface="Verdana" panose="020B0604030504040204" pitchFamily="34" charset="0"/>
                <a:ea typeface="Verdana" panose="020B0604030504040204" pitchFamily="34" charset="0"/>
                <a:cs typeface="Verdana" panose="020B0604030504040204" pitchFamily="34" charset="0"/>
              </a:rPr>
              <a:t>kb’ı</a:t>
            </a:r>
            <a:r>
              <a:rPr lang="tr-TR" sz="2000" dirty="0">
                <a:latin typeface="Verdana" panose="020B0604030504040204" pitchFamily="34" charset="0"/>
                <a:ea typeface="Verdana" panose="020B0604030504040204" pitchFamily="34" charset="0"/>
                <a:cs typeface="Verdana" panose="020B0604030504040204" pitchFamily="34" charset="0"/>
              </a:rPr>
              <a:t> geçmesi durumunda logo e faturada görünmez.</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392751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 y="0"/>
            <a:ext cx="9143999" cy="1080000"/>
          </a:xfrm>
          <a:prstGeom prst="rect">
            <a:avLst/>
          </a:prstGeom>
        </p:spPr>
      </p:pic>
      <p:sp>
        <p:nvSpPr>
          <p:cNvPr id="7" name="Metin kutusu 6"/>
          <p:cNvSpPr txBox="1"/>
          <p:nvPr/>
        </p:nvSpPr>
        <p:spPr>
          <a:xfrm>
            <a:off x="-28550" y="247612"/>
            <a:ext cx="7140433" cy="707886"/>
          </a:xfrm>
          <a:prstGeom prst="rect">
            <a:avLst/>
          </a:prstGeom>
          <a:noFill/>
        </p:spPr>
        <p:txBody>
          <a:bodyPr wrap="square" rtlCol="0">
            <a:spAutoFit/>
          </a:bodyPr>
          <a:lstStyle/>
          <a:p>
            <a:pPr marL="320040" lvl="1"/>
            <a:endParaRPr lang="tr-TR" sz="2000" b="1" dirty="0">
              <a:solidFill>
                <a:srgbClr val="003399"/>
              </a:solidFill>
              <a:latin typeface="Verdana" pitchFamily="34" charset="0"/>
              <a:ea typeface="Verdana" pitchFamily="34" charset="0"/>
              <a:cs typeface="Verdana" pitchFamily="34" charset="0"/>
            </a:endParaRPr>
          </a:p>
          <a:p>
            <a:pPr marL="320040" lvl="1"/>
            <a:endParaRPr lang="tr-TR" sz="2000" b="1" dirty="0">
              <a:solidFill>
                <a:srgbClr val="003399"/>
              </a:solidFill>
              <a:latin typeface="Verdana" pitchFamily="34" charset="0"/>
              <a:ea typeface="Verdana" pitchFamily="34" charset="0"/>
              <a:cs typeface="Verdana" pitchFamily="34" charset="0"/>
            </a:endParaRPr>
          </a:p>
        </p:txBody>
      </p:sp>
      <p:sp>
        <p:nvSpPr>
          <p:cNvPr id="3" name="AutoShape 2" descr="insan grubu silÃ¼et renkl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İçerik Yer Tutucusu 3"/>
          <p:cNvSpPr>
            <a:spLocks noGrp="1"/>
          </p:cNvSpPr>
          <p:nvPr>
            <p:ph idx="1"/>
          </p:nvPr>
        </p:nvSpPr>
        <p:spPr/>
        <p:txBody>
          <a:bodyPr>
            <a:normAutofit/>
          </a:bodyPr>
          <a:lstStyle/>
          <a:p>
            <a:pPr marL="0" indent="0">
              <a:buNone/>
            </a:pPr>
            <a:endParaRPr lang="tr-TR" sz="4000" b="1" dirty="0"/>
          </a:p>
          <a:p>
            <a:pPr marL="0" indent="0">
              <a:buNone/>
            </a:pPr>
            <a:endParaRPr lang="tr-TR" sz="4000" b="1" dirty="0"/>
          </a:p>
          <a:p>
            <a:pPr marL="0" indent="0" algn="ctr">
              <a:buNone/>
            </a:pPr>
            <a:r>
              <a:rPr lang="tr-TR" sz="4000" b="1" dirty="0">
                <a:latin typeface="Verdana" panose="020B0604030504040204" pitchFamily="34" charset="0"/>
                <a:ea typeface="Verdana" panose="020B0604030504040204" pitchFamily="34" charset="0"/>
                <a:cs typeface="Verdana" panose="020B0604030504040204" pitchFamily="34" charset="0"/>
              </a:rPr>
              <a:t>e‐F</a:t>
            </a:r>
            <a:r>
              <a:rPr lang="tr-TR" sz="4000" b="1" cap="all" dirty="0">
                <a:latin typeface="Verdana" panose="020B0604030504040204" pitchFamily="34" charset="0"/>
                <a:ea typeface="Verdana" panose="020B0604030504040204" pitchFamily="34" charset="0"/>
                <a:cs typeface="Verdana" panose="020B0604030504040204" pitchFamily="34" charset="0"/>
              </a:rPr>
              <a:t>atura Uygulaması</a:t>
            </a:r>
          </a:p>
          <a:p>
            <a:pPr marL="0" indent="0" algn="ctr">
              <a:buNone/>
            </a:pPr>
            <a:endParaRPr lang="tr-TR" sz="4000" b="1" cap="all"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tr-TR"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50" y="4005064"/>
            <a:ext cx="2628900" cy="1743075"/>
          </a:xfrm>
          <a:prstGeom prst="rect">
            <a:avLst/>
          </a:prstGeom>
        </p:spPr>
      </p:pic>
    </p:spTree>
    <p:extLst>
      <p:ext uri="{BB962C8B-B14F-4D97-AF65-F5344CB8AC3E}">
        <p14:creationId xmlns:p14="http://schemas.microsoft.com/office/powerpoint/2010/main" val="33074392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92500" lnSpcReduction="20000"/>
          </a:bodyPr>
          <a:lstStyle/>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Yurtdışına Düzenlenen Hizmet Faturaları Da İhracat E-Faturası Şeklinde Mi Düzenlenmelidir?</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a:t>
            </a:r>
            <a:r>
              <a:rPr lang="tr-TR" sz="2000" dirty="0">
                <a:latin typeface="Verdana" panose="020B0604030504040204" pitchFamily="34" charset="0"/>
                <a:ea typeface="Verdana" panose="020B0604030504040204" pitchFamily="34" charset="0"/>
                <a:cs typeface="Verdana" panose="020B0604030504040204" pitchFamily="34" charset="0"/>
              </a:rPr>
              <a:t> E-Fatura kayıtlı kullanıcılarının düzenleyeceği ihracat faturalarının e-fatura olarak düzenlenmesi zorunluluğu sadece mal ihracında söz konusudur. Hizmet ihracı bu kapsamda olmayıp eskisi gibi gönderici e-arşiv kullanıcısı ise e-arşiv fatura değilse kağıt fatura olarak düzenlemeye devam edecektir.</a:t>
            </a:r>
          </a:p>
          <a:p>
            <a:pPr marL="0" indent="0" algn="just">
              <a:buNone/>
            </a:pPr>
            <a:endParaRPr lang="tr-TR" sz="20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E-Fatura Kesilirken VKN Girme Zorunluluğu Var Fakat Yurtdışı Alıcılarının </a:t>
            </a:r>
            <a:r>
              <a:rPr lang="tr-TR" sz="2000" b="1" dirty="0" err="1">
                <a:solidFill>
                  <a:srgbClr val="003399"/>
                </a:solidFill>
                <a:latin typeface="Verdana" panose="020B0604030504040204" pitchFamily="34" charset="0"/>
                <a:ea typeface="Verdana" panose="020B0604030504040204" pitchFamily="34" charset="0"/>
                <a:cs typeface="Verdana" panose="020B0604030504040204" pitchFamily="34" charset="0"/>
              </a:rPr>
              <a:t>VKN’si</a:t>
            </a: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 Olmadığından Bu İşlem Nasıl Yapılacaktır?</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 </a:t>
            </a:r>
            <a:r>
              <a:rPr lang="tr-TR" sz="2000" dirty="0">
                <a:latin typeface="Verdana" panose="020B0604030504040204" pitchFamily="34" charset="0"/>
                <a:ea typeface="Verdana" panose="020B0604030504040204" pitchFamily="34" charset="0"/>
                <a:cs typeface="Verdana" panose="020B0604030504040204" pitchFamily="34" charset="0"/>
              </a:rPr>
              <a:t>  Alıcı </a:t>
            </a:r>
            <a:r>
              <a:rPr lang="tr-TR" sz="2000" dirty="0" err="1">
                <a:latin typeface="Verdana" panose="020B0604030504040204" pitchFamily="34" charset="0"/>
                <a:ea typeface="Verdana" panose="020B0604030504040204" pitchFamily="34" charset="0"/>
                <a:cs typeface="Verdana" panose="020B0604030504040204" pitchFamily="34" charset="0"/>
              </a:rPr>
              <a:t>vkn</a:t>
            </a:r>
            <a:r>
              <a:rPr lang="tr-TR" sz="2000" dirty="0">
                <a:latin typeface="Verdana" panose="020B0604030504040204" pitchFamily="34" charset="0"/>
                <a:ea typeface="Verdana" panose="020B0604030504040204" pitchFamily="34" charset="0"/>
                <a:cs typeface="Verdana" panose="020B0604030504040204" pitchFamily="34" charset="0"/>
              </a:rPr>
              <a:t> bilgisi bilinmiyorsa 10 haneli 2222222222 numarası yazılarak işlem yapılmalıdır.</a:t>
            </a:r>
          </a:p>
          <a:p>
            <a:pPr marL="0" indent="0" algn="just">
              <a:buNone/>
            </a:pPr>
            <a:endParaRPr lang="tr-TR" sz="20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 Şirketlerin Unvan değişikliği halinde ne yapılmalıdır?</a:t>
            </a:r>
            <a:endPar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a:t>
            </a:r>
            <a:r>
              <a:rPr lang="tr-TR" sz="2000" dirty="0">
                <a:latin typeface="Verdana" panose="020B0604030504040204" pitchFamily="34" charset="0"/>
                <a:ea typeface="Verdana" panose="020B0604030504040204" pitchFamily="34" charset="0"/>
                <a:cs typeface="Verdana" panose="020B0604030504040204" pitchFamily="34" charset="0"/>
              </a:rPr>
              <a:t> Öncelikle yeni </a:t>
            </a:r>
            <a:r>
              <a:rPr lang="tr-TR" sz="2000" dirty="0" err="1">
                <a:latin typeface="Verdana" panose="020B0604030504040204" pitchFamily="34" charset="0"/>
                <a:ea typeface="Verdana" panose="020B0604030504040204" pitchFamily="34" charset="0"/>
                <a:cs typeface="Verdana" panose="020B0604030504040204" pitchFamily="34" charset="0"/>
              </a:rPr>
              <a:t>ünvana</a:t>
            </a:r>
            <a:r>
              <a:rPr lang="tr-TR" sz="2000" dirty="0">
                <a:latin typeface="Verdana" panose="020B0604030504040204" pitchFamily="34" charset="0"/>
                <a:ea typeface="Verdana" panose="020B0604030504040204" pitchFamily="34" charset="0"/>
                <a:cs typeface="Verdana" panose="020B0604030504040204" pitchFamily="34" charset="0"/>
              </a:rPr>
              <a:t> ait Mali Mühür alınmalıdır. Ancak VKN bilgisi değişmediği için yeni mali mühür gelene kadar eski mali mührünüz ile çalışmaya devam etmeniz gerekmektedir.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21383775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marL="0" indent="0">
              <a:buNone/>
            </a:pPr>
            <a:r>
              <a:rPr lang="tr-TR" sz="2000" b="1" dirty="0">
                <a:solidFill>
                  <a:srgbClr val="003399"/>
                </a:solidFill>
              </a:rPr>
              <a:t>SORU : Hangi durumda  kağıt fatura kullanmalıyım?</a:t>
            </a:r>
            <a:endParaRPr lang="tr-TR" sz="2000" dirty="0">
              <a:solidFill>
                <a:srgbClr val="003399"/>
              </a:solidFill>
            </a:endParaRPr>
          </a:p>
          <a:p>
            <a:pPr marL="0" indent="0" algn="just">
              <a:buNone/>
            </a:pPr>
            <a:r>
              <a:rPr lang="tr-TR" sz="2000" b="1" dirty="0"/>
              <a:t>YANIT:</a:t>
            </a: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0"/>
            <a:r>
              <a:rPr lang="tr-TR" sz="1400" dirty="0">
                <a:latin typeface="Verdana" panose="020B0604030504040204" pitchFamily="34" charset="0"/>
                <a:ea typeface="Verdana" panose="020B0604030504040204" pitchFamily="34" charset="0"/>
                <a:cs typeface="Verdana" panose="020B0604030504040204" pitchFamily="34" charset="0"/>
              </a:rPr>
              <a:t>Bilgi işlem sistemlerinde meydana gelen arıza, kesinti ile bu sistemlerde yapılan bakım.</a:t>
            </a:r>
          </a:p>
          <a:p>
            <a:pPr lvl="0"/>
            <a:r>
              <a:rPr lang="tr-TR" sz="1400" dirty="0">
                <a:latin typeface="Verdana" panose="020B0604030504040204" pitchFamily="34" charset="0"/>
                <a:ea typeface="Verdana" panose="020B0604030504040204" pitchFamily="34" charset="0"/>
                <a:cs typeface="Verdana" panose="020B0604030504040204" pitchFamily="34" charset="0"/>
              </a:rPr>
              <a:t>Mali mührün veya elektronik imza aracının arızalanması veya çalınması.</a:t>
            </a:r>
          </a:p>
          <a:p>
            <a:pPr lvl="0"/>
            <a:r>
              <a:rPr lang="tr-TR" sz="1400" dirty="0">
                <a:latin typeface="Verdana" panose="020B0604030504040204" pitchFamily="34" charset="0"/>
                <a:ea typeface="Verdana" panose="020B0604030504040204" pitchFamily="34" charset="0"/>
                <a:cs typeface="Verdana" panose="020B0604030504040204" pitchFamily="34" charset="0"/>
              </a:rPr>
              <a:t>Bakanlık veya Başkanlık tarafından e-Belge uygulamalarına ilişkin olarak yayımlanan genel tebliğ, sirküler ve teknik kılavuz ve duyurularda, belgelerin e-Belge yerine kâğıt olarak düzenlenmesine izin verilmesi.</a:t>
            </a:r>
          </a:p>
          <a:p>
            <a:pPr lvl="0"/>
            <a:r>
              <a:rPr lang="tr-TR" sz="1400" dirty="0">
                <a:latin typeface="Verdana" panose="020B0604030504040204" pitchFamily="34" charset="0"/>
                <a:ea typeface="Verdana" panose="020B0604030504040204" pitchFamily="34" charset="0"/>
                <a:cs typeface="Verdana" panose="020B0604030504040204" pitchFamily="34" charset="0"/>
              </a:rPr>
              <a:t>e-Belgeleri düzenleme yetkisi bulunan mükelleflerin, sistemlerinde arıza veya kesinti meydana gelmesi veya diğer mücbir sebep durumlarında düzenlenmek üzere yeterli miktarda matbu belgeleri bulundurmaları zorunludur. Bu şekilde belge düzenlemek istisnai bir uygulama olup, belge düzenlemeye başlamadan önce Başkanlığa konu hakkında tevsik edici bilgi ve belgelerle birlikte yazılı olarak bilgi verilmesi ve bu durumun süreklilik arz etmemesi gerekmektedir.</a:t>
            </a:r>
          </a:p>
          <a:p>
            <a:pPr lvl="0"/>
            <a:r>
              <a:rPr lang="tr-TR" sz="1400" dirty="0">
                <a:latin typeface="Verdana" panose="020B0604030504040204" pitchFamily="34" charset="0"/>
                <a:ea typeface="Verdana" panose="020B0604030504040204" pitchFamily="34" charset="0"/>
                <a:cs typeface="Verdana" panose="020B0604030504040204" pitchFamily="34" charset="0"/>
              </a:rPr>
              <a:t>e-Belge uygulamalarına dahil olan mükelleflerin, milli savunma, istihbarat ve güvenlik amaçlı mal veya hizmet alımlarına ilişkin olarak Başkanlıktan özel izin alan kurumlara matbu belge düzenlenmek üzere yeteri kadar basılı kağıt belge bulundurmaları zorunludur.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graphicFrame>
        <p:nvGraphicFramePr>
          <p:cNvPr id="6" name="Tablo 5"/>
          <p:cNvGraphicFramePr>
            <a:graphicFrameLocks noGrp="1"/>
          </p:cNvGraphicFramePr>
          <p:nvPr>
            <p:extLst>
              <p:ext uri="{D42A27DB-BD31-4B8C-83A1-F6EECF244321}">
                <p14:modId xmlns:p14="http://schemas.microsoft.com/office/powerpoint/2010/main" val="332139837"/>
              </p:ext>
            </p:extLst>
          </p:nvPr>
        </p:nvGraphicFramePr>
        <p:xfrm>
          <a:off x="467544" y="5229200"/>
          <a:ext cx="8280920" cy="1463040"/>
        </p:xfrm>
        <a:graphic>
          <a:graphicData uri="http://schemas.openxmlformats.org/drawingml/2006/table">
            <a:tbl>
              <a:tblPr firstRow="1" bandRow="1">
                <a:tableStyleId>{5C22544A-7EE6-4342-B048-85BDC9FD1C3A}</a:tableStyleId>
              </a:tblPr>
              <a:tblGrid>
                <a:gridCol w="8280920">
                  <a:extLst>
                    <a:ext uri="{9D8B030D-6E8A-4147-A177-3AD203B41FA5}">
                      <a16:colId xmlns="" xmlns:a16="http://schemas.microsoft.com/office/drawing/2014/main" val="20000"/>
                    </a:ext>
                  </a:extLst>
                </a:gridCol>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a:solidFill>
                            <a:schemeClr val="tx1"/>
                          </a:solidFill>
                          <a:effectLst/>
                          <a:latin typeface="+mn-lt"/>
                          <a:ea typeface="+mn-ea"/>
                          <a:cs typeface="+mn-cs"/>
                        </a:rPr>
                        <a:t>e-Belge uygulamalarına dahil olanlar, e-Belgelere ilişkin </a:t>
                      </a:r>
                      <a:r>
                        <a:rPr lang="tr-TR" sz="1800" b="1" u="sng" kern="1200" dirty="0">
                          <a:solidFill>
                            <a:schemeClr val="tx1"/>
                          </a:solidFill>
                          <a:effectLst/>
                          <a:latin typeface="+mn-lt"/>
                          <a:ea typeface="+mn-ea"/>
                          <a:cs typeface="+mn-cs"/>
                        </a:rPr>
                        <a:t>elektronik kayıtların bozulması, silinmesi, zarar görmesi, işlem görememesi halleri ile olağanüstü durumların meydana gelmesi halinde</a:t>
                      </a:r>
                      <a:r>
                        <a:rPr lang="tr-TR" sz="1800" b="1" kern="1200" dirty="0">
                          <a:solidFill>
                            <a:schemeClr val="tx1"/>
                          </a:solidFill>
                          <a:effectLst/>
                          <a:latin typeface="+mn-lt"/>
                          <a:ea typeface="+mn-ea"/>
                          <a:cs typeface="+mn-cs"/>
                        </a:rPr>
                        <a:t>, durumu Başkanlığa </a:t>
                      </a:r>
                      <a:r>
                        <a:rPr lang="tr-TR" sz="1800" b="1" u="sng" kern="1200" dirty="0">
                          <a:solidFill>
                            <a:schemeClr val="tx1"/>
                          </a:solidFill>
                          <a:effectLst/>
                          <a:latin typeface="+mn-lt"/>
                          <a:ea typeface="+mn-ea"/>
                          <a:cs typeface="+mn-cs"/>
                        </a:rPr>
                        <a:t>üç iş günü içinde bildirerek</a:t>
                      </a:r>
                      <a:r>
                        <a:rPr lang="tr-TR" sz="1800" b="1" kern="1200" dirty="0">
                          <a:solidFill>
                            <a:schemeClr val="tx1"/>
                          </a:solidFill>
                          <a:effectLst/>
                          <a:latin typeface="+mn-lt"/>
                          <a:ea typeface="+mn-ea"/>
                          <a:cs typeface="+mn-cs"/>
                        </a:rPr>
                        <a:t> bu kayıtları nasıl tamamlayacağına ilişkin ayrıntılı bir plan sunmak zorundadır</a:t>
                      </a:r>
                      <a:r>
                        <a:rPr lang="tr-TR" sz="1800" b="1" kern="1200" dirty="0">
                          <a:solidFill>
                            <a:schemeClr val="lt1"/>
                          </a:solidFill>
                          <a:effectLst/>
                          <a:latin typeface="+mn-lt"/>
                          <a:ea typeface="+mn-ea"/>
                          <a:cs typeface="+mn-cs"/>
                        </a:rPr>
                        <a:t>.</a:t>
                      </a:r>
                    </a:p>
                    <a:p>
                      <a:endParaRPr lang="tr-TR"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055431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85000" lnSpcReduction="10000"/>
          </a:bodyPr>
          <a:lstStyle/>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rPr>
              <a:t>e-Arşiv uygulamasına geçmek için e-Fatura kullanmak zorunda mıyım?</a:t>
            </a: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 </a:t>
            </a:r>
            <a:r>
              <a:rPr lang="tr-TR" sz="2000" dirty="0">
                <a:latin typeface="Verdana" panose="020B0604030504040204" pitchFamily="34" charset="0"/>
                <a:ea typeface="Verdana" panose="020B0604030504040204" pitchFamily="34" charset="0"/>
                <a:cs typeface="Verdana" panose="020B0604030504040204" pitchFamily="34" charset="0"/>
              </a:rPr>
              <a:t>Firmalar e-Fatura ile birlikte e-Arşiv de kullanabilirler. Ancak e-Arşiv kullanmak için öncelikle e-Fatura sistemine dahil olmanız gerekiyor.</a:t>
            </a:r>
          </a:p>
          <a:p>
            <a:pPr marL="0" indent="0" algn="just">
              <a:buNone/>
            </a:pPr>
            <a:endParaRPr lang="tr-TR" sz="20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rPr>
              <a:t>Yeni dönem başında e-arşiv faturasına geçeceğiz elimizde bulunan kağıt faturaları e-arşiv faturaları ile birlikte kullanabilir miyiz? </a:t>
            </a:r>
          </a:p>
          <a:p>
            <a:pPr marL="0" indent="0" algn="just">
              <a:buNone/>
            </a:pPr>
            <a:r>
              <a:rPr lang="tr-TR" sz="2000" b="1" dirty="0" err="1">
                <a:latin typeface="Verdana" panose="020B0604030504040204" pitchFamily="34" charset="0"/>
                <a:ea typeface="Verdana" panose="020B0604030504040204" pitchFamily="34" charset="0"/>
                <a:cs typeface="Verdana" panose="020B0604030504040204" pitchFamily="34" charset="0"/>
              </a:rPr>
              <a:t>YANIT:</a:t>
            </a:r>
            <a:r>
              <a:rPr lang="tr-TR" sz="2000" dirty="0" err="1">
                <a:latin typeface="Verdana" panose="020B0604030504040204" pitchFamily="34" charset="0"/>
                <a:ea typeface="Verdana" panose="020B0604030504040204" pitchFamily="34" charset="0"/>
                <a:cs typeface="Verdana" panose="020B0604030504040204" pitchFamily="34" charset="0"/>
              </a:rPr>
              <a:t>e-Arşiv</a:t>
            </a:r>
            <a:r>
              <a:rPr lang="tr-TR" sz="2000" dirty="0">
                <a:latin typeface="Verdana" panose="020B0604030504040204" pitchFamily="34" charset="0"/>
                <a:ea typeface="Verdana" panose="020B0604030504040204" pitchFamily="34" charset="0"/>
                <a:cs typeface="Verdana" panose="020B0604030504040204" pitchFamily="34" charset="0"/>
              </a:rPr>
              <a:t> Fatura kayıtlı kullanıcıları matbu kağıt fatura </a:t>
            </a:r>
            <a:r>
              <a:rPr lang="tr-TR" sz="2000" b="1" dirty="0">
                <a:latin typeface="Verdana" panose="020B0604030504040204" pitchFamily="34" charset="0"/>
                <a:ea typeface="Verdana" panose="020B0604030504040204" pitchFamily="34" charset="0"/>
                <a:cs typeface="Verdana" panose="020B0604030504040204" pitchFamily="34" charset="0"/>
              </a:rPr>
              <a:t>düzenleyemezler</a:t>
            </a:r>
            <a:r>
              <a:rPr lang="tr-TR" sz="2000" dirty="0">
                <a:latin typeface="Verdana" panose="020B0604030504040204" pitchFamily="34" charset="0"/>
                <a:ea typeface="Verdana" panose="020B0604030504040204" pitchFamily="34" charset="0"/>
                <a:cs typeface="Verdana" panose="020B0604030504040204" pitchFamily="34" charset="0"/>
              </a:rPr>
              <a:t>. </a:t>
            </a:r>
          </a:p>
          <a:p>
            <a:pPr algn="just"/>
            <a:endParaRPr lang="tr-TR" sz="20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20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2000"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faturası ile birlikte Ödeme Kaydedici Cihaz (yazarkasa) fişi de çıkacak mı?</a:t>
            </a:r>
          </a:p>
          <a:p>
            <a:pPr marL="0" indent="0" algn="just">
              <a:buNone/>
            </a:pPr>
            <a:r>
              <a:rPr lang="tr-TR" sz="2000" b="1" dirty="0">
                <a:latin typeface="Verdana" panose="020B0604030504040204" pitchFamily="34" charset="0"/>
                <a:ea typeface="Verdana" panose="020B0604030504040204" pitchFamily="34" charset="0"/>
                <a:cs typeface="Verdana" panose="020B0604030504040204" pitchFamily="34" charset="0"/>
              </a:rPr>
              <a:t>YANIT:</a:t>
            </a:r>
            <a:r>
              <a:rPr lang="tr-TR" sz="2000" dirty="0">
                <a:latin typeface="Verdana" panose="020B0604030504040204" pitchFamily="34" charset="0"/>
                <a:ea typeface="Verdana" panose="020B0604030504040204" pitchFamily="34" charset="0"/>
                <a:cs typeface="Verdana" panose="020B0604030504040204" pitchFamily="34" charset="0"/>
              </a:rPr>
              <a:t>E-arşiv fatura da kâğıt fatura gibi Türk Ticaret Kanunu, Vergi Usul Kanunu ve diğer vergi kanunu hükümlerine tabidir. Fatura kesme sınırının altındaki işlemler için ödeme kaydedici cihazlar (yazarkasalar) 'dan perakende satış fişi kesilmeye devam edilecektir.</a:t>
            </a:r>
          </a:p>
          <a:p>
            <a:pPr marL="0" indent="0" algn="just">
              <a:buNone/>
            </a:pPr>
            <a:r>
              <a:rPr lang="tr-TR" sz="2000" dirty="0">
                <a:latin typeface="Verdana" panose="020B0604030504040204" pitchFamily="34" charset="0"/>
                <a:ea typeface="Verdana" panose="020B0604030504040204" pitchFamily="34" charset="0"/>
                <a:cs typeface="Verdana" panose="020B0604030504040204" pitchFamily="34" charset="0"/>
              </a:rPr>
              <a:t>Bu sınırın üstünde kalan tutarlardaki alışverişlerde ya da alıcının talep ettiği durumlarda, e-arşiv faturası kesilmelidir.</a:t>
            </a:r>
          </a:p>
          <a:p>
            <a:pPr marL="0" indent="0" algn="just">
              <a:buNone/>
            </a:pPr>
            <a:r>
              <a:rPr lang="tr-TR" sz="2000" dirty="0">
                <a:latin typeface="Verdana" panose="020B0604030504040204" pitchFamily="34" charset="0"/>
                <a:ea typeface="Verdana" panose="020B0604030504040204" pitchFamily="34" charset="0"/>
                <a:cs typeface="Verdana" panose="020B0604030504040204" pitchFamily="34" charset="0"/>
              </a:rPr>
              <a:t>E-arşiv faturayı, alışveriş esnasında oluşturup çıktısını alıcıya verdiğiniz takdirde </a:t>
            </a:r>
            <a:r>
              <a:rPr lang="tr-TR" sz="2000" dirty="0" err="1">
                <a:latin typeface="Verdana" panose="020B0604030504040204" pitchFamily="34" charset="0"/>
                <a:ea typeface="Verdana" panose="020B0604030504040204" pitchFamily="34" charset="0"/>
                <a:cs typeface="Verdana" panose="020B0604030504040204" pitchFamily="34" charset="0"/>
              </a:rPr>
              <a:t>ÖKC'den</a:t>
            </a:r>
            <a:r>
              <a:rPr lang="tr-TR" sz="2000" dirty="0">
                <a:latin typeface="Verdana" panose="020B0604030504040204" pitchFamily="34" charset="0"/>
                <a:ea typeface="Verdana" panose="020B0604030504040204" pitchFamily="34" charset="0"/>
                <a:cs typeface="Verdana" panose="020B0604030504040204" pitchFamily="34" charset="0"/>
              </a:rPr>
              <a:t> bilgi fişi düzenlemenize gerek yoktur</a:t>
            </a:r>
            <a:r>
              <a:rPr lang="tr-TR" sz="2000" dirty="0"/>
              <a:t>.</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13654987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lnSpcReduction="10000"/>
          </a:bodyPr>
          <a:lstStyle/>
          <a:p>
            <a:pPr marL="0" indent="0" algn="just">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 Uygulamasında Sevk İrsaliyesi Kullanılacak mı ? Şubeye Mal Sevkinde Kâğıt İrsaliye Düzenlenecek Mi?</a:t>
            </a:r>
          </a:p>
          <a:p>
            <a:pPr marL="0" indent="0" algn="just">
              <a:buNone/>
            </a:pPr>
            <a:r>
              <a:rPr lang="tr-TR" sz="1800" b="1" dirty="0">
                <a:latin typeface="Verdana" panose="020B0604030504040204" pitchFamily="34" charset="0"/>
                <a:ea typeface="Verdana" panose="020B0604030504040204" pitchFamily="34" charset="0"/>
                <a:cs typeface="Verdana" panose="020B0604030504040204" pitchFamily="34" charset="0"/>
              </a:rPr>
              <a:t>YANIT: </a:t>
            </a:r>
            <a:r>
              <a:rPr lang="tr-TR" sz="1800" dirty="0">
                <a:latin typeface="Verdana" panose="020B0604030504040204" pitchFamily="34" charset="0"/>
                <a:ea typeface="Verdana" panose="020B0604030504040204" pitchFamily="34" charset="0"/>
                <a:cs typeface="Verdana" panose="020B0604030504040204" pitchFamily="34" charset="0"/>
              </a:rPr>
              <a:t>Gerekli koşullar sağlandığında e-Arşiv için oluşturulan çıktılar irsaliye yerine de kullanılabilmektedir. Bu durumda tekrar bir irsaliye düzenlenmesine gerek kalmamaktadır.</a:t>
            </a:r>
          </a:p>
          <a:p>
            <a:r>
              <a:rPr lang="tr-TR" sz="1800" dirty="0">
                <a:latin typeface="Verdana" panose="020B0604030504040204" pitchFamily="34" charset="0"/>
                <a:ea typeface="Verdana" panose="020B0604030504040204" pitchFamily="34" charset="0"/>
                <a:cs typeface="Verdana" panose="020B0604030504040204" pitchFamily="34" charset="0"/>
              </a:rPr>
              <a:t>Bu koşulları şu şekilde sıralayabiliriz;</a:t>
            </a:r>
          </a:p>
          <a:p>
            <a:pPr lvl="0"/>
            <a:r>
              <a:rPr lang="tr-TR" sz="1800" dirty="0">
                <a:latin typeface="Verdana" panose="020B0604030504040204" pitchFamily="34" charset="0"/>
                <a:ea typeface="Verdana" panose="020B0604030504040204" pitchFamily="34" charset="0"/>
                <a:cs typeface="Verdana" panose="020B0604030504040204" pitchFamily="34" charset="0"/>
              </a:rPr>
              <a:t>Malın teslimi anında verilmesi</a:t>
            </a:r>
          </a:p>
          <a:p>
            <a:pPr lvl="0"/>
            <a:r>
              <a:rPr lang="tr-TR" sz="1800" dirty="0">
                <a:latin typeface="Verdana" panose="020B0604030504040204" pitchFamily="34" charset="0"/>
                <a:ea typeface="Verdana" panose="020B0604030504040204" pitchFamily="34" charset="0"/>
                <a:cs typeface="Verdana" panose="020B0604030504040204" pitchFamily="34" charset="0"/>
              </a:rPr>
              <a:t>‘İrsaliye yerine geçer’ ibaresi</a:t>
            </a:r>
          </a:p>
          <a:p>
            <a:pPr lvl="0"/>
            <a:r>
              <a:rPr lang="tr-TR" sz="1800" dirty="0">
                <a:latin typeface="Verdana" panose="020B0604030504040204" pitchFamily="34" charset="0"/>
                <a:ea typeface="Verdana" panose="020B0604030504040204" pitchFamily="34" charset="0"/>
                <a:cs typeface="Verdana" panose="020B0604030504040204" pitchFamily="34" charset="0"/>
              </a:rPr>
              <a:t>Düzenleme tarihi ve saat bilgisi</a:t>
            </a:r>
          </a:p>
          <a:p>
            <a:pPr marL="0" indent="0">
              <a:buNone/>
            </a:pPr>
            <a:endParaRPr lang="tr-TR" sz="18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a:t>
            </a:r>
            <a:r>
              <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rPr>
              <a:t> E-Arşiv Mükellefi Olan Firmalar İhracat Faturalarını Nasıl Düzenlemelidir?</a:t>
            </a:r>
          </a:p>
          <a:p>
            <a:pPr marL="0" indent="0" algn="just">
              <a:buNone/>
            </a:pPr>
            <a:r>
              <a:rPr lang="tr-TR" sz="1800" b="1" dirty="0">
                <a:latin typeface="Verdana" panose="020B0604030504040204" pitchFamily="34" charset="0"/>
                <a:ea typeface="Verdana" panose="020B0604030504040204" pitchFamily="34" charset="0"/>
                <a:cs typeface="Verdana" panose="020B0604030504040204" pitchFamily="34" charset="0"/>
              </a:rPr>
              <a:t>YANIT:</a:t>
            </a:r>
            <a:r>
              <a:rPr lang="tr-TR" sz="1800" dirty="0">
                <a:latin typeface="Verdana" panose="020B0604030504040204" pitchFamily="34" charset="0"/>
                <a:ea typeface="Verdana" panose="020B0604030504040204" pitchFamily="34" charset="0"/>
                <a:cs typeface="Verdana" panose="020B0604030504040204" pitchFamily="34" charset="0"/>
              </a:rPr>
              <a:t> E-arşiv fatura kullanıcıları; e-faturaya kayıtlı mükelleflere e- fatura, kayıtlı olmayan vergi mükelleflerine ve nihai tüketicilere ise e-arşiv fatura düzenlemek zorundadırlar. Mikro ihracat dahil kesilecek faturalar gönderici e-arşiv kullanıcısı ise e-arşiv fatura olarak düzenlenecektir.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8711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marL="0" indent="0" algn="just">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 E-Arşiv Uygulamasına Geçmeden Evvel Matbaada Bastırılmış Olan Faturalar</a:t>
            </a:r>
            <a:endPar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latin typeface="Verdana" panose="020B0604030504040204" pitchFamily="34" charset="0"/>
                <a:ea typeface="Verdana" panose="020B0604030504040204" pitchFamily="34" charset="0"/>
                <a:cs typeface="Verdana" panose="020B0604030504040204" pitchFamily="34" charset="0"/>
              </a:rPr>
              <a:t>YANIT: </a:t>
            </a:r>
            <a:r>
              <a:rPr lang="tr-TR" sz="1800" dirty="0">
                <a:latin typeface="Verdana" panose="020B0604030504040204" pitchFamily="34" charset="0"/>
                <a:ea typeface="Verdana" panose="020B0604030504040204" pitchFamily="34" charset="0"/>
                <a:cs typeface="Verdana" panose="020B0604030504040204" pitchFamily="34" charset="0"/>
              </a:rPr>
              <a:t>E-arşiv faturası uygulamasına geçildikten sonra yalnızca e-arşiv faturası düzenlenebilmektedir. Ancak firmalar önceden bastırdıkları, faturaları da muhafaza ederek, Gelir İdaresi Başkanlığı’nın sisteminde yaşanacak muhtemel bir sorunda, işlerinin aksamaması için bu faturaları kullanabileceklerdir. Ancak bu durumda firma ilgili sorunu gösteren ekran görüntüsünü alarak ilgili kurumları bilgilendirmekle mükelleftir.</a:t>
            </a:r>
          </a:p>
          <a:p>
            <a:pPr marL="0" indent="0" algn="just">
              <a:buNone/>
            </a:pPr>
            <a:endParaRPr lang="tr-TR" sz="18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a:t>
            </a:r>
            <a:r>
              <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rPr>
              <a:t> </a:t>
            </a: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e-Arşiv fatura iptali nasıl yapılır?</a:t>
            </a:r>
            <a:endPar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latin typeface="Verdana" panose="020B0604030504040204" pitchFamily="34" charset="0"/>
                <a:ea typeface="Verdana" panose="020B0604030504040204" pitchFamily="34" charset="0"/>
                <a:cs typeface="Verdana" panose="020B0604030504040204" pitchFamily="34" charset="0"/>
              </a:rPr>
              <a:t>YANIT:</a:t>
            </a:r>
            <a:r>
              <a:rPr lang="tr-TR" sz="1800" dirty="0">
                <a:latin typeface="Verdana" panose="020B0604030504040204" pitchFamily="34" charset="0"/>
                <a:ea typeface="Verdana" panose="020B0604030504040204" pitchFamily="34" charset="0"/>
                <a:cs typeface="Verdana" panose="020B0604030504040204" pitchFamily="34" charset="0"/>
              </a:rPr>
              <a:t> e-Arşiv fatura, resmileştirildikten sonra </a:t>
            </a:r>
            <a:r>
              <a:rPr lang="tr-TR" sz="1800" dirty="0" smtClean="0">
                <a:latin typeface="Verdana" panose="020B0604030504040204" pitchFamily="34" charset="0"/>
                <a:ea typeface="Verdana" panose="020B0604030504040204" pitchFamily="34" charset="0"/>
                <a:cs typeface="Verdana" panose="020B0604030504040204" pitchFamily="34" charset="0"/>
              </a:rPr>
              <a:t>8 </a:t>
            </a:r>
            <a:r>
              <a:rPr lang="tr-TR" sz="1800" dirty="0">
                <a:latin typeface="Verdana" panose="020B0604030504040204" pitchFamily="34" charset="0"/>
                <a:ea typeface="Verdana" panose="020B0604030504040204" pitchFamily="34" charset="0"/>
                <a:cs typeface="Verdana" panose="020B0604030504040204" pitchFamily="34" charset="0"/>
              </a:rPr>
              <a:t>gün içinde iptal edilebilir. Ancak resmileştirilme tarihinin üzerinden </a:t>
            </a:r>
            <a:r>
              <a:rPr lang="tr-TR" sz="1800" dirty="0" smtClean="0">
                <a:latin typeface="Verdana" panose="020B0604030504040204" pitchFamily="34" charset="0"/>
                <a:ea typeface="Verdana" panose="020B0604030504040204" pitchFamily="34" charset="0"/>
                <a:cs typeface="Verdana" panose="020B0604030504040204" pitchFamily="34" charset="0"/>
              </a:rPr>
              <a:t>8 </a:t>
            </a:r>
            <a:r>
              <a:rPr lang="tr-TR" sz="1800" dirty="0">
                <a:latin typeface="Verdana" panose="020B0604030504040204" pitchFamily="34" charset="0"/>
                <a:ea typeface="Verdana" panose="020B0604030504040204" pitchFamily="34" charset="0"/>
                <a:cs typeface="Verdana" panose="020B0604030504040204" pitchFamily="34" charset="0"/>
              </a:rPr>
              <a:t>gün geçtiyse e-arşiv faturayı iptal etmemeniz önerilir. Bu gibi bir durumda müşterinizin tarafınıza iade faturası kesmesi gerekir.</a:t>
            </a:r>
          </a:p>
          <a:p>
            <a:pPr marL="0" indent="0" algn="just">
              <a:buNone/>
            </a:pPr>
            <a:r>
              <a:rPr lang="tr-TR" sz="1800" dirty="0">
                <a:latin typeface="Verdana" panose="020B0604030504040204" pitchFamily="34" charset="0"/>
                <a:ea typeface="Verdana" panose="020B0604030504040204" pitchFamily="34" charset="0"/>
                <a:cs typeface="Verdana" panose="020B0604030504040204" pitchFamily="34" charset="0"/>
              </a:rPr>
              <a:t>Müşteriniz bir firma değilse iade faturası kesemeyeceği için Gider Pusulası oluşturmanız gerekmektedir.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16837829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92500" lnSpcReduction="20000"/>
          </a:bodyPr>
          <a:lstStyle/>
          <a:p>
            <a:pPr marL="0" indent="0">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 e-İrsaliyede yol denetimi nasıl olur?</a:t>
            </a:r>
            <a:endPar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latin typeface="Verdana" panose="020B0604030504040204" pitchFamily="34" charset="0"/>
                <a:ea typeface="Verdana" panose="020B0604030504040204" pitchFamily="34" charset="0"/>
                <a:cs typeface="Verdana" panose="020B0604030504040204" pitchFamily="34" charset="0"/>
              </a:rPr>
              <a:t>YANIT: </a:t>
            </a:r>
            <a:r>
              <a:rPr lang="tr-TR" sz="1800" dirty="0">
                <a:latin typeface="Verdana" panose="020B0604030504040204" pitchFamily="34" charset="0"/>
                <a:ea typeface="Verdana" panose="020B0604030504040204" pitchFamily="34" charset="0"/>
                <a:cs typeface="Verdana" panose="020B0604030504040204" pitchFamily="34" charset="0"/>
              </a:rPr>
              <a:t>e-İrsaliye uygulaması ile denetim memurları, sahip oldukları tabletler üzerinden irsaliyede bulunması mecburi olan </a:t>
            </a:r>
            <a:r>
              <a:rPr lang="tr-TR" sz="1800" dirty="0" err="1">
                <a:latin typeface="Verdana" panose="020B0604030504040204" pitchFamily="34" charset="0"/>
                <a:ea typeface="Verdana" panose="020B0604030504040204" pitchFamily="34" charset="0"/>
                <a:cs typeface="Verdana" panose="020B0604030504040204" pitchFamily="34" charset="0"/>
              </a:rPr>
              <a:t>karekodu</a:t>
            </a:r>
            <a:r>
              <a:rPr lang="tr-TR" sz="1800" dirty="0">
                <a:latin typeface="Verdana" panose="020B0604030504040204" pitchFamily="34" charset="0"/>
                <a:ea typeface="Verdana" panose="020B0604030504040204" pitchFamily="34" charset="0"/>
                <a:cs typeface="Verdana" panose="020B0604030504040204" pitchFamily="34" charset="0"/>
              </a:rPr>
              <a:t> veya barkodu okutarak e-irsaliye bilgilerine ulaşabilir ve denetim yapabilirler.</a:t>
            </a:r>
          </a:p>
          <a:p>
            <a:pPr marL="0" indent="0">
              <a:buNone/>
            </a:pPr>
            <a:endParaRPr lang="tr-TR" sz="18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 Depolar arasındaki sevkiyatta düzenlenmiş olan irsaliyeler elektronik ortama taşınabilir mi?</a:t>
            </a:r>
            <a:endPar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latin typeface="Verdana" panose="020B0604030504040204" pitchFamily="34" charset="0"/>
                <a:ea typeface="Verdana" panose="020B0604030504040204" pitchFamily="34" charset="0"/>
                <a:cs typeface="Verdana" panose="020B0604030504040204" pitchFamily="34" charset="0"/>
              </a:rPr>
              <a:t>YANIT: </a:t>
            </a:r>
            <a:r>
              <a:rPr lang="tr-TR" sz="1800" dirty="0">
                <a:latin typeface="Verdana" panose="020B0604030504040204" pitchFamily="34" charset="0"/>
                <a:ea typeface="Verdana" panose="020B0604030504040204" pitchFamily="34" charset="0"/>
                <a:cs typeface="Verdana" panose="020B0604030504040204" pitchFamily="34" charset="0"/>
              </a:rPr>
              <a:t>Depolar arasında gerçekleşen sevkiyat da bir mal hareketidir. Bu nedenle dahili sevkiyat olarak depolar arası irsaliyelerini elektronik ortamda düzenlemek mümkündür; </a:t>
            </a:r>
            <a:r>
              <a:rPr lang="tr-TR" sz="1800" b="1" dirty="0">
                <a:latin typeface="Verdana" panose="020B0604030504040204" pitchFamily="34" charset="0"/>
                <a:ea typeface="Verdana" panose="020B0604030504040204" pitchFamily="34" charset="0"/>
                <a:cs typeface="Verdana" panose="020B0604030504040204" pitchFamily="34" charset="0"/>
              </a:rPr>
              <a:t>e-irsaliye</a:t>
            </a:r>
            <a:r>
              <a:rPr lang="tr-TR" sz="1800" dirty="0">
                <a:latin typeface="Verdana" panose="020B0604030504040204" pitchFamily="34" charset="0"/>
                <a:ea typeface="Verdana" panose="020B0604030504040204" pitchFamily="34" charset="0"/>
                <a:cs typeface="Verdana" panose="020B0604030504040204" pitchFamily="34" charset="0"/>
              </a:rPr>
              <a:t> üzerindeki gönderici ve alıcı bilgileri şirketin bilgileri olmalıdır.</a:t>
            </a:r>
          </a:p>
          <a:p>
            <a:pPr marL="0" indent="0">
              <a:buNone/>
            </a:pPr>
            <a:endParaRPr lang="tr-TR" sz="18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 </a:t>
            </a:r>
            <a:r>
              <a:rPr lang="tr-TR" sz="1800" b="1" dirty="0" err="1">
                <a:solidFill>
                  <a:srgbClr val="003399"/>
                </a:solidFill>
                <a:latin typeface="Verdana" panose="020B0604030504040204" pitchFamily="34" charset="0"/>
                <a:ea typeface="Verdana" panose="020B0604030504040204" pitchFamily="34" charset="0"/>
                <a:cs typeface="Verdana" panose="020B0604030504040204" pitchFamily="34" charset="0"/>
              </a:rPr>
              <a:t>İrsaliye’den</a:t>
            </a: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 faydalanmak için mali mühür almam gerekiyor mu?</a:t>
            </a:r>
            <a:r>
              <a:rPr lang="tr-TR" sz="1800" dirty="0">
                <a:latin typeface="Verdana" panose="020B0604030504040204" pitchFamily="34" charset="0"/>
                <a:ea typeface="Verdana" panose="020B0604030504040204" pitchFamily="34" charset="0"/>
                <a:cs typeface="Verdana" panose="020B0604030504040204" pitchFamily="34" charset="0"/>
              </a:rPr>
              <a:t/>
            </a:r>
            <a:br>
              <a:rPr lang="tr-TR" sz="1800" dirty="0">
                <a:latin typeface="Verdana" panose="020B0604030504040204" pitchFamily="34" charset="0"/>
                <a:ea typeface="Verdana" panose="020B0604030504040204" pitchFamily="34" charset="0"/>
                <a:cs typeface="Verdana" panose="020B0604030504040204" pitchFamily="34" charset="0"/>
              </a:rPr>
            </a:br>
            <a:r>
              <a:rPr lang="tr-TR" sz="1800" b="1" dirty="0">
                <a:latin typeface="Verdana" panose="020B0604030504040204" pitchFamily="34" charset="0"/>
                <a:ea typeface="Verdana" panose="020B0604030504040204" pitchFamily="34" charset="0"/>
                <a:cs typeface="Verdana" panose="020B0604030504040204" pitchFamily="34" charset="0"/>
              </a:rPr>
              <a:t>YANIT: </a:t>
            </a:r>
            <a:r>
              <a:rPr lang="tr-TR" sz="1800" dirty="0">
                <a:latin typeface="Verdana" panose="020B0604030504040204" pitchFamily="34" charset="0"/>
                <a:ea typeface="Verdana" panose="020B0604030504040204" pitchFamily="34" charset="0"/>
                <a:cs typeface="Verdana" panose="020B0604030504040204" pitchFamily="34" charset="0"/>
              </a:rPr>
              <a:t>Gelir İdaresi Başkanlığı’na başvurup mali mührünüzü temin ettikten sonra E-İrsaliye uygulamasından faydalanabilirsiniz.</a:t>
            </a:r>
          </a:p>
          <a:p>
            <a:pPr marL="0" indent="0">
              <a:buNone/>
            </a:pPr>
            <a:endParaRPr lang="tr-TR" sz="18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 Hangi Yöntemlerle Kesilebilir?</a:t>
            </a:r>
            <a:endPar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latin typeface="Verdana" panose="020B0604030504040204" pitchFamily="34" charset="0"/>
                <a:ea typeface="Verdana" panose="020B0604030504040204" pitchFamily="34" charset="0"/>
                <a:cs typeface="Verdana" panose="020B0604030504040204" pitchFamily="34" charset="0"/>
              </a:rPr>
              <a:t>YANIT: </a:t>
            </a:r>
            <a:r>
              <a:rPr lang="tr-TR" sz="1800" dirty="0">
                <a:latin typeface="Verdana" panose="020B0604030504040204" pitchFamily="34" charset="0"/>
                <a:ea typeface="Verdana" panose="020B0604030504040204" pitchFamily="34" charset="0"/>
                <a:cs typeface="Verdana" panose="020B0604030504040204" pitchFamily="34" charset="0"/>
              </a:rPr>
              <a:t>Mükellefler e-irsaliyeyi; kendi bilgi işlem sistemlerini Gelir İdaresi Başkanlığı (GİB) sistemine entegre ederek veya </a:t>
            </a:r>
            <a:r>
              <a:rPr lang="tr-TR" sz="1800" dirty="0" err="1">
                <a:latin typeface="Verdana" panose="020B0604030504040204" pitchFamily="34" charset="0"/>
                <a:ea typeface="Verdana" panose="020B0604030504040204" pitchFamily="34" charset="0"/>
                <a:cs typeface="Verdana" panose="020B0604030504040204" pitchFamily="34" charset="0"/>
              </a:rPr>
              <a:t>GİB’in</a:t>
            </a:r>
            <a:r>
              <a:rPr lang="tr-TR" sz="1800" dirty="0">
                <a:latin typeface="Verdana" panose="020B0604030504040204" pitchFamily="34" charset="0"/>
                <a:ea typeface="Verdana" panose="020B0604030504040204" pitchFamily="34" charset="0"/>
                <a:cs typeface="Verdana" panose="020B0604030504040204" pitchFamily="34" charset="0"/>
              </a:rPr>
              <a:t> </a:t>
            </a:r>
            <a:r>
              <a:rPr lang="tr-TR" sz="1800" dirty="0" err="1">
                <a:latin typeface="Verdana" panose="020B0604030504040204" pitchFamily="34" charset="0"/>
                <a:ea typeface="Verdana" panose="020B0604030504040204" pitchFamily="34" charset="0"/>
                <a:cs typeface="Verdana" panose="020B0604030504040204" pitchFamily="34" charset="0"/>
              </a:rPr>
              <a:t>Portalı</a:t>
            </a:r>
            <a:r>
              <a:rPr lang="tr-TR" sz="1800" dirty="0">
                <a:latin typeface="Verdana" panose="020B0604030504040204" pitchFamily="34" charset="0"/>
                <a:ea typeface="Verdana" panose="020B0604030504040204" pitchFamily="34" charset="0"/>
                <a:cs typeface="Verdana" panose="020B0604030504040204" pitchFamily="34" charset="0"/>
              </a:rPr>
              <a:t> aracılığıyla veya özel </a:t>
            </a:r>
            <a:r>
              <a:rPr lang="tr-TR" sz="1800" dirty="0" err="1">
                <a:latin typeface="Verdana" panose="020B0604030504040204" pitchFamily="34" charset="0"/>
                <a:ea typeface="Verdana" panose="020B0604030504040204" pitchFamily="34" charset="0"/>
                <a:cs typeface="Verdana" panose="020B0604030504040204" pitchFamily="34" charset="0"/>
              </a:rPr>
              <a:t>entegratörlerin</a:t>
            </a:r>
            <a:r>
              <a:rPr lang="tr-TR" sz="1800" dirty="0">
                <a:latin typeface="Verdana" panose="020B0604030504040204" pitchFamily="34" charset="0"/>
                <a:ea typeface="Verdana" panose="020B0604030504040204" pitchFamily="34" charset="0"/>
                <a:cs typeface="Verdana" panose="020B0604030504040204" pitchFamily="34" charset="0"/>
              </a:rPr>
              <a:t> bilgi işlem sistemleri aracılığıyla uygulayacaklardır.</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527675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fontScale="92500" lnSpcReduction="10000"/>
          </a:bodyPr>
          <a:lstStyle/>
          <a:p>
            <a:pPr marL="0" indent="0">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 e-</a:t>
            </a:r>
            <a:r>
              <a:rPr lang="tr-TR" sz="1800" b="1" dirty="0" err="1">
                <a:solidFill>
                  <a:srgbClr val="003399"/>
                </a:solidFill>
                <a:latin typeface="Verdana" panose="020B0604030504040204" pitchFamily="34" charset="0"/>
                <a:ea typeface="Verdana" panose="020B0604030504040204" pitchFamily="34" charset="0"/>
                <a:cs typeface="Verdana" panose="020B0604030504040204" pitchFamily="34" charset="0"/>
              </a:rPr>
              <a:t>İrsaliye’yi</a:t>
            </a: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 herkese gönderebilecek miyim?</a:t>
            </a:r>
            <a:endPar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latin typeface="Verdana" panose="020B0604030504040204" pitchFamily="34" charset="0"/>
                <a:ea typeface="Verdana" panose="020B0604030504040204" pitchFamily="34" charset="0"/>
                <a:cs typeface="Verdana" panose="020B0604030504040204" pitchFamily="34" charset="0"/>
              </a:rPr>
              <a:t>YANIT: </a:t>
            </a:r>
            <a:r>
              <a:rPr lang="tr-TR" sz="1800" dirty="0">
                <a:latin typeface="Verdana" panose="020B0604030504040204" pitchFamily="34" charset="0"/>
                <a:ea typeface="Verdana" panose="020B0604030504040204" pitchFamily="34" charset="0"/>
                <a:cs typeface="Verdana" panose="020B0604030504040204" pitchFamily="34" charset="0"/>
              </a:rPr>
              <a:t>e-İrsaliye uygulamasına geçiş yaptıktan sonra sisteme kayıtlı olan firmalar birbirlerine e-irsaliye gönderebilecekler. Bunun dışında taraflardan birinin e-İrsaliye sistemine kayıtlı olup diğerinin olmadığı durumda e-irsaliye kullanıcısı olan firma tarafından diğerine kağıt irsaliye düzenlenecek.</a:t>
            </a:r>
          </a:p>
          <a:p>
            <a:pPr marL="0" indent="0">
              <a:buNone/>
            </a:pPr>
            <a:endParaRPr lang="tr-TR" sz="18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 e-</a:t>
            </a:r>
            <a:r>
              <a:rPr lang="tr-TR" sz="1800" b="1" dirty="0" err="1">
                <a:solidFill>
                  <a:srgbClr val="003399"/>
                </a:solidFill>
                <a:latin typeface="Verdana" panose="020B0604030504040204" pitchFamily="34" charset="0"/>
                <a:ea typeface="Verdana" panose="020B0604030504040204" pitchFamily="34" charset="0"/>
                <a:cs typeface="Verdana" panose="020B0604030504040204" pitchFamily="34" charset="0"/>
              </a:rPr>
              <a:t>İrsaliye’ye</a:t>
            </a: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 geçtikten sonra kağıt kullanmaya devam edecek miyim?</a:t>
            </a:r>
            <a:endPar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latin typeface="Verdana" panose="020B0604030504040204" pitchFamily="34" charset="0"/>
                <a:ea typeface="Verdana" panose="020B0604030504040204" pitchFamily="34" charset="0"/>
                <a:cs typeface="Verdana" panose="020B0604030504040204" pitchFamily="34" charset="0"/>
              </a:rPr>
              <a:t>YANIT: </a:t>
            </a:r>
            <a:r>
              <a:rPr lang="tr-TR" sz="1800" dirty="0">
                <a:latin typeface="Verdana" panose="020B0604030504040204" pitchFamily="34" charset="0"/>
                <a:ea typeface="Verdana" panose="020B0604030504040204" pitchFamily="34" charset="0"/>
                <a:cs typeface="Verdana" panose="020B0604030504040204" pitchFamily="34" charset="0"/>
              </a:rPr>
              <a:t>e-İrsaliye uygulamasına dahil olmak zorunda olan mükellefler için sevk irsaliyesi yerine kullanılan e-</a:t>
            </a:r>
            <a:r>
              <a:rPr lang="tr-TR" sz="1800" dirty="0" err="1">
                <a:latin typeface="Verdana" panose="020B0604030504040204" pitchFamily="34" charset="0"/>
                <a:ea typeface="Verdana" panose="020B0604030504040204" pitchFamily="34" charset="0"/>
                <a:cs typeface="Verdana" panose="020B0604030504040204" pitchFamily="34" charset="0"/>
              </a:rPr>
              <a:t>İrsaliye’nin</a:t>
            </a:r>
            <a:r>
              <a:rPr lang="tr-TR" sz="1800" dirty="0">
                <a:latin typeface="Verdana" panose="020B0604030504040204" pitchFamily="34" charset="0"/>
                <a:ea typeface="Verdana" panose="020B0604030504040204" pitchFamily="34" charset="0"/>
                <a:cs typeface="Verdana" panose="020B0604030504040204" pitchFamily="34" charset="0"/>
              </a:rPr>
              <a:t> kağıt çıktısının alınması ve taşıma esnasında şoförün yanında bulundurulması zorunludur. </a:t>
            </a:r>
          </a:p>
          <a:p>
            <a:pPr marL="0" indent="0">
              <a:buNone/>
            </a:pPr>
            <a:endParaRPr lang="tr-TR" sz="18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 e-</a:t>
            </a:r>
            <a:r>
              <a:rPr lang="tr-TR" sz="1800" b="1" dirty="0" err="1">
                <a:solidFill>
                  <a:srgbClr val="003399"/>
                </a:solidFill>
                <a:latin typeface="Verdana" panose="020B0604030504040204" pitchFamily="34" charset="0"/>
                <a:ea typeface="Verdana" panose="020B0604030504040204" pitchFamily="34" charset="0"/>
                <a:cs typeface="Verdana" panose="020B0604030504040204" pitchFamily="34" charset="0"/>
              </a:rPr>
              <a:t>İrsaliye’ye</a:t>
            </a: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 alıcı tarafından kabul/</a:t>
            </a:r>
            <a:r>
              <a:rPr lang="tr-TR" sz="1800" b="1" dirty="0" err="1">
                <a:solidFill>
                  <a:srgbClr val="003399"/>
                </a:solidFill>
                <a:latin typeface="Verdana" panose="020B0604030504040204" pitchFamily="34" charset="0"/>
                <a:ea typeface="Verdana" panose="020B0604030504040204" pitchFamily="34" charset="0"/>
                <a:cs typeface="Verdana" panose="020B0604030504040204" pitchFamily="34" charset="0"/>
              </a:rPr>
              <a:t>red</a:t>
            </a: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 yanıtları verilecek mi?</a:t>
            </a:r>
            <a:endPar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tr-TR" sz="1800" b="1" dirty="0">
                <a:latin typeface="Verdana" panose="020B0604030504040204" pitchFamily="34" charset="0"/>
                <a:ea typeface="Verdana" panose="020B0604030504040204" pitchFamily="34" charset="0"/>
                <a:cs typeface="Verdana" panose="020B0604030504040204" pitchFamily="34" charset="0"/>
              </a:rPr>
              <a:t>YANIT: </a:t>
            </a:r>
            <a:r>
              <a:rPr lang="tr-TR" sz="1800" dirty="0">
                <a:latin typeface="Verdana" panose="020B0604030504040204" pitchFamily="34" charset="0"/>
                <a:ea typeface="Verdana" panose="020B0604030504040204" pitchFamily="34" charset="0"/>
                <a:cs typeface="Verdana" panose="020B0604030504040204" pitchFamily="34" charset="0"/>
              </a:rPr>
              <a:t>e-İrsaliye sisteminde alıcı tarafından kabul veya kısmi kabul yanıtlarının verilmesi mümkün olacak.</a:t>
            </a:r>
          </a:p>
          <a:p>
            <a:pPr marL="0" indent="0">
              <a:buNone/>
            </a:pPr>
            <a:endParaRPr lang="tr-TR" sz="18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SORU: e-</a:t>
            </a:r>
            <a:r>
              <a:rPr lang="tr-TR" sz="1800" b="1" dirty="0" err="1">
                <a:solidFill>
                  <a:srgbClr val="003399"/>
                </a:solidFill>
                <a:latin typeface="Verdana" panose="020B0604030504040204" pitchFamily="34" charset="0"/>
                <a:ea typeface="Verdana" panose="020B0604030504040204" pitchFamily="34" charset="0"/>
                <a:cs typeface="Verdana" panose="020B0604030504040204" pitchFamily="34" charset="0"/>
              </a:rPr>
              <a:t>İrsaliye’nin</a:t>
            </a:r>
            <a:r>
              <a:rPr lang="tr-TR" sz="1800" b="1" dirty="0">
                <a:solidFill>
                  <a:srgbClr val="003399"/>
                </a:solidFill>
                <a:latin typeface="Verdana" panose="020B0604030504040204" pitchFamily="34" charset="0"/>
                <a:ea typeface="Verdana" panose="020B0604030504040204" pitchFamily="34" charset="0"/>
                <a:cs typeface="Verdana" panose="020B0604030504040204" pitchFamily="34" charset="0"/>
              </a:rPr>
              <a:t> kağıt çıktısını almaya gerek var mıdır?</a:t>
            </a:r>
            <a:endParaRPr lang="tr-TR" sz="1800" dirty="0">
              <a:solidFill>
                <a:srgbClr val="003399"/>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tr-TR" sz="1800" b="1" dirty="0">
                <a:latin typeface="Verdana" panose="020B0604030504040204" pitchFamily="34" charset="0"/>
                <a:ea typeface="Verdana" panose="020B0604030504040204" pitchFamily="34" charset="0"/>
                <a:cs typeface="Verdana" panose="020B0604030504040204" pitchFamily="34" charset="0"/>
              </a:rPr>
              <a:t>YANIT: </a:t>
            </a:r>
            <a:r>
              <a:rPr lang="tr-TR" sz="1800" dirty="0">
                <a:latin typeface="Verdana" panose="020B0604030504040204" pitchFamily="34" charset="0"/>
                <a:ea typeface="Verdana" panose="020B0604030504040204" pitchFamily="34" charset="0"/>
                <a:cs typeface="Verdana" panose="020B0604030504040204" pitchFamily="34" charset="0"/>
              </a:rPr>
              <a:t>e-</a:t>
            </a:r>
            <a:r>
              <a:rPr lang="tr-TR" sz="1800" dirty="0" err="1">
                <a:latin typeface="Verdana" panose="020B0604030504040204" pitchFamily="34" charset="0"/>
                <a:ea typeface="Verdana" panose="020B0604030504040204" pitchFamily="34" charset="0"/>
                <a:cs typeface="Verdana" panose="020B0604030504040204" pitchFamily="34" charset="0"/>
              </a:rPr>
              <a:t>İrsaliye’nın</a:t>
            </a:r>
            <a:r>
              <a:rPr lang="tr-TR" sz="1800" dirty="0">
                <a:latin typeface="Verdana" panose="020B0604030504040204" pitchFamily="34" charset="0"/>
                <a:ea typeface="Verdana" panose="020B0604030504040204" pitchFamily="34" charset="0"/>
                <a:cs typeface="Verdana" panose="020B0604030504040204" pitchFamily="34" charset="0"/>
              </a:rPr>
              <a:t> kağıt çıktısının araçta bulundurulması gerekecek.</a:t>
            </a: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18683195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1080000"/>
          </a:xfrm>
          <a:prstGeom prst="rect">
            <a:avLst/>
          </a:prstGeom>
        </p:spPr>
      </p:pic>
      <p:sp>
        <p:nvSpPr>
          <p:cNvPr id="3" name="İçerik Yer Tutucusu 2"/>
          <p:cNvSpPr>
            <a:spLocks noGrp="1"/>
          </p:cNvSpPr>
          <p:nvPr>
            <p:ph idx="1"/>
          </p:nvPr>
        </p:nvSpPr>
        <p:spPr>
          <a:xfrm>
            <a:off x="215516" y="1196752"/>
            <a:ext cx="8712968" cy="5112568"/>
          </a:xfrm>
        </p:spPr>
        <p:txBody>
          <a:bodyPr>
            <a:normAutofit/>
          </a:bodyPr>
          <a:lstStyle/>
          <a:p>
            <a:pPr marL="0" indent="0" algn="just">
              <a:buNone/>
            </a:pPr>
            <a:endParaRPr lang="tr-TR" sz="2400" b="1" dirty="0"/>
          </a:p>
          <a:p>
            <a:pPr marL="0" indent="0" algn="just">
              <a:buNone/>
            </a:pPr>
            <a:endParaRPr lang="tr-TR" sz="2400" b="1" dirty="0"/>
          </a:p>
          <a:p>
            <a:pPr marL="0" indent="0" algn="just">
              <a:buNone/>
            </a:pPr>
            <a:endParaRPr lang="tr-TR" sz="2400" b="1" dirty="0"/>
          </a:p>
          <a:p>
            <a:pPr marL="0" indent="0" algn="ctr">
              <a:buNone/>
            </a:pPr>
            <a:r>
              <a:rPr lang="tr-TR" sz="2400" b="1" cap="all" dirty="0">
                <a:latin typeface="Verdana" panose="020B0604030504040204" pitchFamily="34" charset="0"/>
                <a:ea typeface="Verdana" panose="020B0604030504040204" pitchFamily="34" charset="0"/>
                <a:cs typeface="Verdana" panose="020B0604030504040204" pitchFamily="34" charset="0"/>
              </a:rPr>
              <a:t>Teşekkürler…</a:t>
            </a:r>
            <a:endParaRPr lang="tr-TR" sz="2400" cap="all"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tr-TR" sz="2400" dirty="0"/>
          </a:p>
          <a:p>
            <a:endParaRPr lang="tr-TR" sz="2400" dirty="0">
              <a:solidFill>
                <a:srgbClr val="00B0F0"/>
              </a:solidFill>
            </a:endParaRPr>
          </a:p>
          <a:p>
            <a:endParaRPr lang="tr-TR" sz="2400" dirty="0">
              <a:solidFill>
                <a:srgbClr val="00B0F0"/>
              </a:solidFill>
            </a:endParaRPr>
          </a:p>
          <a:p>
            <a:endParaRPr lang="tr-TR" sz="2800" dirty="0"/>
          </a:p>
        </p:txBody>
      </p:sp>
    </p:spTree>
    <p:extLst>
      <p:ext uri="{BB962C8B-B14F-4D97-AF65-F5344CB8AC3E}">
        <p14:creationId xmlns:p14="http://schemas.microsoft.com/office/powerpoint/2010/main" val="252977605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7967</TotalTime>
  <Words>5349</Words>
  <Application>Microsoft Office PowerPoint</Application>
  <PresentationFormat>Ekran Gösterisi (4:3)</PresentationFormat>
  <Paragraphs>999</Paragraphs>
  <Slides>97</Slides>
  <Notes>97</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0</vt:i4>
      </vt:variant>
      <vt:variant>
        <vt:lpstr>Slayt Başlıkları</vt:lpstr>
      </vt:variant>
      <vt:variant>
        <vt:i4>97</vt:i4>
      </vt:variant>
    </vt:vector>
  </HeadingPairs>
  <TitlesOfParts>
    <vt:vector size="104" baseType="lpstr">
      <vt:lpstr>Arial</vt:lpstr>
      <vt:lpstr>Calibri</vt:lpstr>
      <vt:lpstr>Times New Roman</vt:lpstr>
      <vt:lpstr>Trebuchet MS</vt:lpstr>
      <vt:lpstr>Verdana</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GGM</dc:creator>
  <cp:lastModifiedBy>Aslan</cp:lastModifiedBy>
  <cp:revision>867</cp:revision>
  <cp:lastPrinted>2017-09-11T13:16:03Z</cp:lastPrinted>
  <dcterms:created xsi:type="dcterms:W3CDTF">2017-01-04T14:02:41Z</dcterms:created>
  <dcterms:modified xsi:type="dcterms:W3CDTF">2019-12-09T10:27:40Z</dcterms:modified>
</cp:coreProperties>
</file>